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71" r:id="rId15"/>
    <p:sldId id="272" r:id="rId16"/>
  </p:sldIdLst>
  <p:sldSz cx="14630400" cy="8229600"/>
  <p:notesSz cx="8229600" cy="14630400"/>
  <p:embeddedFontLst>
    <p:embeddedFont>
      <p:font typeface="Calibri" panose="020F0502020204030204" pitchFamily="34" charset="0"/>
      <p:regular r:id="rId18"/>
      <p:bold r:id="rId19"/>
      <p:italic r:id="rId20"/>
      <p:boldItalic r:id="rId21"/>
    </p:embeddedFont>
    <p:embeddedFont>
      <p:font typeface="Inter" panose="020B0604020202020204" charset="0"/>
      <p:regular r:id="rId22"/>
    </p:embeddedFont>
    <p:embeddedFont>
      <p:font typeface="Petrona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33" d="100"/>
          <a:sy n="33" d="100"/>
        </p:scale>
        <p:origin x="1824"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21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375886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76490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Text 0"/>
          <p:cNvSpPr/>
          <p:nvPr/>
        </p:nvSpPr>
        <p:spPr>
          <a:xfrm>
            <a:off x="7315200" y="760809"/>
            <a:ext cx="6031711" cy="3353991"/>
          </a:xfrm>
          <a:prstGeom prst="rect">
            <a:avLst/>
          </a:prstGeom>
          <a:noFill/>
          <a:ln/>
        </p:spPr>
        <p:txBody>
          <a:bodyPr wrap="square" lIns="0" tIns="0" rIns="0" bIns="0" rtlCol="0" anchor="t"/>
          <a:lstStyle/>
          <a:p>
            <a:r>
              <a:rPr lang="en-US" sz="6000" dirty="0">
                <a:solidFill>
                  <a:srgbClr val="000000"/>
                </a:solidFill>
                <a:latin typeface="Petrona Bold" pitchFamily="34" charset="0"/>
              </a:rPr>
              <a:t>Key CHED Policy Updates and Their Impact on Higher Education</a:t>
            </a:r>
          </a:p>
        </p:txBody>
      </p:sp>
      <p:sp>
        <p:nvSpPr>
          <p:cNvPr id="7" name="Text 4"/>
          <p:cNvSpPr/>
          <p:nvPr/>
        </p:nvSpPr>
        <p:spPr>
          <a:xfrm>
            <a:off x="7611847" y="5359083"/>
            <a:ext cx="2440186" cy="431959"/>
          </a:xfrm>
          <a:prstGeom prst="rect">
            <a:avLst/>
          </a:prstGeom>
          <a:noFill/>
          <a:ln/>
        </p:spPr>
        <p:txBody>
          <a:bodyPr wrap="none" lIns="0" tIns="0" rIns="0" bIns="0" rtlCol="0" anchor="t"/>
          <a:lstStyle/>
          <a:p>
            <a:pPr marL="0" indent="0" algn="l">
              <a:lnSpc>
                <a:spcPts val="3400"/>
              </a:lnSpc>
              <a:buNone/>
            </a:pPr>
            <a:r>
              <a:rPr lang="en-US" sz="3200" b="1" dirty="0">
                <a:solidFill>
                  <a:srgbClr val="272525"/>
                </a:solidFill>
                <a:latin typeface="Petrona Bold" panose="020B0604020202020204" charset="0"/>
                <a:ea typeface="Inter Bold" pitchFamily="34" charset="-122"/>
                <a:cs typeface="Inter Bold" pitchFamily="34" charset="-120"/>
              </a:rPr>
              <a:t>Dr. Freddie B. </a:t>
            </a:r>
            <a:r>
              <a:rPr lang="en-US" sz="3200" b="1" dirty="0" err="1">
                <a:solidFill>
                  <a:srgbClr val="272525"/>
                </a:solidFill>
                <a:latin typeface="Petrona Bold" panose="020B0604020202020204" charset="0"/>
                <a:ea typeface="Inter Bold" pitchFamily="34" charset="-122"/>
                <a:cs typeface="Inter Bold" pitchFamily="34" charset="-120"/>
              </a:rPr>
              <a:t>Bulauan</a:t>
            </a:r>
            <a:endParaRPr lang="en-US" sz="3200" b="1" dirty="0">
              <a:solidFill>
                <a:srgbClr val="272525"/>
              </a:solidFill>
              <a:latin typeface="Petrona Bold" panose="020B0604020202020204" charset="0"/>
              <a:ea typeface="Inter Bold" pitchFamily="34" charset="-122"/>
              <a:cs typeface="Inter Bold" pitchFamily="34" charset="-120"/>
            </a:endParaRPr>
          </a:p>
          <a:p>
            <a:pPr marL="0" indent="0" algn="l">
              <a:lnSpc>
                <a:spcPts val="3400"/>
              </a:lnSpc>
              <a:buNone/>
            </a:pPr>
            <a:r>
              <a:rPr lang="en-US" sz="2000" dirty="0">
                <a:solidFill>
                  <a:srgbClr val="272525"/>
                </a:solidFill>
                <a:latin typeface="Petrona Bold" panose="020B0604020202020204" charset="0"/>
                <a:ea typeface="Inter Bold" pitchFamily="34" charset="-122"/>
              </a:rPr>
              <a:t>OIC, Office of the Director IV</a:t>
            </a:r>
          </a:p>
          <a:p>
            <a:pPr marL="0" indent="0" algn="l">
              <a:lnSpc>
                <a:spcPts val="3400"/>
              </a:lnSpc>
              <a:buNone/>
            </a:pPr>
            <a:r>
              <a:rPr lang="en-US" sz="2000" dirty="0">
                <a:solidFill>
                  <a:srgbClr val="272525"/>
                </a:solidFill>
                <a:latin typeface="Petrona Bold" panose="020B0604020202020204" charset="0"/>
                <a:ea typeface="Inter Bold" pitchFamily="34" charset="-122"/>
              </a:rPr>
              <a:t>CHED Regional Office IV</a:t>
            </a:r>
            <a:endParaRPr lang="en-US" sz="2000" dirty="0">
              <a:latin typeface="Petrona Bold" panose="020B0604020202020204" charset="0"/>
            </a:endParaRPr>
          </a:p>
        </p:txBody>
      </p:sp>
      <p:pic>
        <p:nvPicPr>
          <p:cNvPr id="9" name="Picture 8">
            <a:extLst>
              <a:ext uri="{FF2B5EF4-FFF2-40B4-BE49-F238E27FC236}">
                <a16:creationId xmlns:a16="http://schemas.microsoft.com/office/drawing/2014/main" id="{58F54B66-6529-4039-9207-D42006D0A8E2}"/>
              </a:ext>
            </a:extLst>
          </p:cNvPr>
          <p:cNvPicPr>
            <a:picLocks noChangeAspect="1"/>
          </p:cNvPicPr>
          <p:nvPr/>
        </p:nvPicPr>
        <p:blipFill>
          <a:blip r:embed="rId3"/>
          <a:stretch>
            <a:fillRect/>
          </a:stretch>
        </p:blipFill>
        <p:spPr>
          <a:xfrm>
            <a:off x="1205554" y="1848630"/>
            <a:ext cx="5813001" cy="4532339"/>
          </a:xfrm>
          <a:prstGeom prst="rect">
            <a:avLst/>
          </a:prstGeom>
        </p:spPr>
      </p:pic>
      <p:sp>
        <p:nvSpPr>
          <p:cNvPr id="10" name="Text 0">
            <a:extLst>
              <a:ext uri="{FF2B5EF4-FFF2-40B4-BE49-F238E27FC236}">
                <a16:creationId xmlns:a16="http://schemas.microsoft.com/office/drawing/2014/main" id="{C844422B-AE14-4038-A3D6-50FBDE58C6C6}"/>
              </a:ext>
            </a:extLst>
          </p:cNvPr>
          <p:cNvSpPr/>
          <p:nvPr/>
        </p:nvSpPr>
        <p:spPr>
          <a:xfrm>
            <a:off x="2092366" y="771017"/>
            <a:ext cx="5074512" cy="1545916"/>
          </a:xfrm>
          <a:prstGeom prst="rect">
            <a:avLst/>
          </a:prstGeom>
          <a:noFill/>
          <a:ln/>
        </p:spPr>
        <p:txBody>
          <a:bodyPr wrap="square" lIns="0" tIns="0" rIns="0" bIns="0" rtlCol="0" anchor="t"/>
          <a:lstStyle/>
          <a:p>
            <a:pPr algn="r"/>
            <a:r>
              <a:rPr lang="en-US" sz="6600" b="1" dirty="0">
                <a:solidFill>
                  <a:srgbClr val="000000"/>
                </a:solidFill>
                <a:latin typeface="Petrona Bold" pitchFamily="34" charset="0"/>
              </a:rPr>
              <a:t>Staying Ahead: </a:t>
            </a:r>
          </a:p>
        </p:txBody>
      </p:sp>
      <p:sp>
        <p:nvSpPr>
          <p:cNvPr id="11" name="Rectangle 10">
            <a:extLst>
              <a:ext uri="{FF2B5EF4-FFF2-40B4-BE49-F238E27FC236}">
                <a16:creationId xmlns:a16="http://schemas.microsoft.com/office/drawing/2014/main" id="{D3012D5A-1E50-49AD-9037-1E4933A6DE3C}"/>
              </a:ext>
            </a:extLst>
          </p:cNvPr>
          <p:cNvSpPr/>
          <p:nvPr/>
        </p:nvSpPr>
        <p:spPr>
          <a:xfrm>
            <a:off x="-207034" y="7763774"/>
            <a:ext cx="14837434" cy="305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107758"/>
            <a:ext cx="7415927" cy="3353991"/>
          </a:xfrm>
          <a:prstGeom prst="rect">
            <a:avLst/>
          </a:prstGeom>
          <a:noFill/>
          <a:ln/>
        </p:spPr>
        <p:txBody>
          <a:bodyPr wrap="square" lIns="0" tIns="0" rIns="0" bIns="0" rtlCol="0" anchor="t"/>
          <a:lstStyle/>
          <a:p>
            <a:pPr marL="0" indent="0">
              <a:lnSpc>
                <a:spcPts val="8800"/>
              </a:lnSpc>
              <a:buNone/>
            </a:pPr>
            <a:r>
              <a:rPr lang="en-US" sz="7000" b="1" dirty="0">
                <a:solidFill>
                  <a:srgbClr val="000000"/>
                </a:solidFill>
                <a:latin typeface="Petrona Bold" pitchFamily="34" charset="0"/>
                <a:ea typeface="Petrona Bold" pitchFamily="34" charset="-122"/>
                <a:cs typeface="Petrona Bold" pitchFamily="34" charset="-120"/>
              </a:rPr>
              <a:t>Key Factors Shaping Higher Education</a:t>
            </a:r>
            <a:endParaRPr lang="en-US" sz="7000" dirty="0"/>
          </a:p>
        </p:txBody>
      </p:sp>
      <p:sp>
        <p:nvSpPr>
          <p:cNvPr id="4" name="Text 1"/>
          <p:cNvSpPr/>
          <p:nvPr/>
        </p:nvSpPr>
        <p:spPr>
          <a:xfrm>
            <a:off x="6350437" y="4832033"/>
            <a:ext cx="7415927"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Inter" pitchFamily="34" charset="0"/>
                <a:ea typeface="Inter" pitchFamily="34" charset="-122"/>
                <a:cs typeface="Inter" pitchFamily="34" charset="-120"/>
              </a:rPr>
              <a:t>The landscape of higher education is evolving rapidly. Technological advancements, globalization, and changing workforce demands are driving significant transformations. Institutions must adapt to remain relevant and effective.</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1380" y="810101"/>
            <a:ext cx="7053262" cy="745331"/>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Technological Integration</a:t>
            </a:r>
            <a:endParaRPr lang="en-US" sz="4650" dirty="0"/>
          </a:p>
        </p:txBody>
      </p:sp>
      <p:sp>
        <p:nvSpPr>
          <p:cNvPr id="4" name="Shape 1"/>
          <p:cNvSpPr/>
          <p:nvPr/>
        </p:nvSpPr>
        <p:spPr>
          <a:xfrm>
            <a:off x="6606778" y="1896070"/>
            <a:ext cx="30480" cy="5523309"/>
          </a:xfrm>
          <a:prstGeom prst="roundRect">
            <a:avLst>
              <a:gd name="adj" fmla="val 313029"/>
            </a:avLst>
          </a:prstGeom>
          <a:solidFill>
            <a:srgbClr val="B2D4E5"/>
          </a:solidFill>
          <a:ln/>
        </p:spPr>
      </p:sp>
      <p:sp>
        <p:nvSpPr>
          <p:cNvPr id="5" name="Shape 2"/>
          <p:cNvSpPr/>
          <p:nvPr/>
        </p:nvSpPr>
        <p:spPr>
          <a:xfrm>
            <a:off x="6847046" y="2391847"/>
            <a:ext cx="794980" cy="30480"/>
          </a:xfrm>
          <a:prstGeom prst="roundRect">
            <a:avLst>
              <a:gd name="adj" fmla="val 313029"/>
            </a:avLst>
          </a:prstGeom>
          <a:solidFill>
            <a:srgbClr val="B2D4E5"/>
          </a:solidFill>
          <a:ln/>
        </p:spPr>
      </p:sp>
      <p:sp>
        <p:nvSpPr>
          <p:cNvPr id="6" name="Shape 3"/>
          <p:cNvSpPr/>
          <p:nvPr/>
        </p:nvSpPr>
        <p:spPr>
          <a:xfrm>
            <a:off x="6366510" y="2151578"/>
            <a:ext cx="511016" cy="511016"/>
          </a:xfrm>
          <a:prstGeom prst="roundRect">
            <a:avLst>
              <a:gd name="adj" fmla="val 18671"/>
            </a:avLst>
          </a:prstGeom>
          <a:solidFill>
            <a:srgbClr val="CCEEFF"/>
          </a:solidFill>
          <a:ln w="7620">
            <a:solidFill>
              <a:srgbClr val="B2D4E5"/>
            </a:solidFill>
            <a:prstDash val="solid"/>
          </a:ln>
        </p:spPr>
      </p:sp>
      <p:sp>
        <p:nvSpPr>
          <p:cNvPr id="7" name="Text 4"/>
          <p:cNvSpPr/>
          <p:nvPr/>
        </p:nvSpPr>
        <p:spPr>
          <a:xfrm>
            <a:off x="6545461" y="2228136"/>
            <a:ext cx="153114" cy="357783"/>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1</a:t>
            </a:r>
            <a:endParaRPr lang="en-US" sz="2800" dirty="0"/>
          </a:p>
        </p:txBody>
      </p:sp>
      <p:sp>
        <p:nvSpPr>
          <p:cNvPr id="8" name="Text 5"/>
          <p:cNvSpPr/>
          <p:nvPr/>
        </p:nvSpPr>
        <p:spPr>
          <a:xfrm>
            <a:off x="7871341" y="2123122"/>
            <a:ext cx="3171230" cy="372666"/>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Digital Transformation</a:t>
            </a:r>
            <a:endParaRPr lang="en-US" sz="2300" dirty="0"/>
          </a:p>
        </p:txBody>
      </p:sp>
      <p:sp>
        <p:nvSpPr>
          <p:cNvPr id="9" name="Text 6"/>
          <p:cNvSpPr/>
          <p:nvPr/>
        </p:nvSpPr>
        <p:spPr>
          <a:xfrm>
            <a:off x="7871341" y="2631996"/>
            <a:ext cx="5964079" cy="72675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Rise of digital technologies and online platforms transforming traditional teaching models.</a:t>
            </a:r>
            <a:endParaRPr lang="en-US" sz="1750" dirty="0"/>
          </a:p>
        </p:txBody>
      </p:sp>
      <p:sp>
        <p:nvSpPr>
          <p:cNvPr id="10" name="Shape 7"/>
          <p:cNvSpPr/>
          <p:nvPr/>
        </p:nvSpPr>
        <p:spPr>
          <a:xfrm>
            <a:off x="6847046" y="4308634"/>
            <a:ext cx="794980" cy="30480"/>
          </a:xfrm>
          <a:prstGeom prst="roundRect">
            <a:avLst>
              <a:gd name="adj" fmla="val 313029"/>
            </a:avLst>
          </a:prstGeom>
          <a:solidFill>
            <a:srgbClr val="B2D4E5"/>
          </a:solidFill>
          <a:ln/>
        </p:spPr>
      </p:sp>
      <p:sp>
        <p:nvSpPr>
          <p:cNvPr id="11" name="Shape 8"/>
          <p:cNvSpPr/>
          <p:nvPr/>
        </p:nvSpPr>
        <p:spPr>
          <a:xfrm>
            <a:off x="6366510" y="4068366"/>
            <a:ext cx="511016" cy="511016"/>
          </a:xfrm>
          <a:prstGeom prst="roundRect">
            <a:avLst>
              <a:gd name="adj" fmla="val 18671"/>
            </a:avLst>
          </a:prstGeom>
          <a:solidFill>
            <a:srgbClr val="CCEEFF"/>
          </a:solidFill>
          <a:ln w="7620">
            <a:solidFill>
              <a:srgbClr val="B2D4E5"/>
            </a:solidFill>
            <a:prstDash val="solid"/>
          </a:ln>
        </p:spPr>
      </p:sp>
      <p:sp>
        <p:nvSpPr>
          <p:cNvPr id="12" name="Text 9"/>
          <p:cNvSpPr/>
          <p:nvPr/>
        </p:nvSpPr>
        <p:spPr>
          <a:xfrm>
            <a:off x="6520577" y="4144923"/>
            <a:ext cx="202883" cy="357783"/>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2</a:t>
            </a:r>
            <a:endParaRPr lang="en-US" sz="2800" dirty="0"/>
          </a:p>
        </p:txBody>
      </p:sp>
      <p:sp>
        <p:nvSpPr>
          <p:cNvPr id="13" name="Text 10"/>
          <p:cNvSpPr/>
          <p:nvPr/>
        </p:nvSpPr>
        <p:spPr>
          <a:xfrm>
            <a:off x="7871341" y="4039910"/>
            <a:ext cx="2981563" cy="372666"/>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Flexible Learning</a:t>
            </a:r>
            <a:endParaRPr lang="en-US" sz="2300" dirty="0"/>
          </a:p>
        </p:txBody>
      </p:sp>
      <p:sp>
        <p:nvSpPr>
          <p:cNvPr id="14" name="Text 11"/>
          <p:cNvSpPr/>
          <p:nvPr/>
        </p:nvSpPr>
        <p:spPr>
          <a:xfrm>
            <a:off x="7871341" y="4548783"/>
            <a:ext cx="5964079" cy="72675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Enabling remote and flexible options to cater to diverse student needs.</a:t>
            </a:r>
            <a:endParaRPr lang="en-US" sz="1750" dirty="0"/>
          </a:p>
        </p:txBody>
      </p:sp>
      <p:sp>
        <p:nvSpPr>
          <p:cNvPr id="15" name="Shape 12"/>
          <p:cNvSpPr/>
          <p:nvPr/>
        </p:nvSpPr>
        <p:spPr>
          <a:xfrm>
            <a:off x="6847046" y="6225421"/>
            <a:ext cx="794980" cy="30480"/>
          </a:xfrm>
          <a:prstGeom prst="roundRect">
            <a:avLst>
              <a:gd name="adj" fmla="val 313029"/>
            </a:avLst>
          </a:prstGeom>
          <a:solidFill>
            <a:srgbClr val="B2D4E5"/>
          </a:solidFill>
          <a:ln/>
        </p:spPr>
      </p:sp>
      <p:sp>
        <p:nvSpPr>
          <p:cNvPr id="16" name="Shape 13"/>
          <p:cNvSpPr/>
          <p:nvPr/>
        </p:nvSpPr>
        <p:spPr>
          <a:xfrm>
            <a:off x="6366510" y="5985153"/>
            <a:ext cx="511016" cy="511016"/>
          </a:xfrm>
          <a:prstGeom prst="roundRect">
            <a:avLst>
              <a:gd name="adj" fmla="val 18671"/>
            </a:avLst>
          </a:prstGeom>
          <a:solidFill>
            <a:srgbClr val="CCEEFF"/>
          </a:solidFill>
          <a:ln w="7620">
            <a:solidFill>
              <a:srgbClr val="B2D4E5"/>
            </a:solidFill>
            <a:prstDash val="solid"/>
          </a:ln>
        </p:spPr>
      </p:sp>
      <p:sp>
        <p:nvSpPr>
          <p:cNvPr id="17" name="Text 14"/>
          <p:cNvSpPr/>
          <p:nvPr/>
        </p:nvSpPr>
        <p:spPr>
          <a:xfrm>
            <a:off x="6520696" y="6061710"/>
            <a:ext cx="202525" cy="357783"/>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3</a:t>
            </a:r>
            <a:endParaRPr lang="en-US" sz="2800" dirty="0"/>
          </a:p>
        </p:txBody>
      </p:sp>
      <p:sp>
        <p:nvSpPr>
          <p:cNvPr id="18" name="Text 15"/>
          <p:cNvSpPr/>
          <p:nvPr/>
        </p:nvSpPr>
        <p:spPr>
          <a:xfrm>
            <a:off x="7871341" y="5956697"/>
            <a:ext cx="3166705" cy="372666"/>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Pandemic Acceleration</a:t>
            </a:r>
            <a:endParaRPr lang="en-US" sz="2300" dirty="0"/>
          </a:p>
        </p:txBody>
      </p:sp>
      <p:sp>
        <p:nvSpPr>
          <p:cNvPr id="19" name="Text 16"/>
          <p:cNvSpPr/>
          <p:nvPr/>
        </p:nvSpPr>
        <p:spPr>
          <a:xfrm>
            <a:off x="7871341" y="6465570"/>
            <a:ext cx="5964079" cy="72675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COVID-19 prompting rapid adoption of hybrid and blended learning modalities.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64037" y="2174081"/>
            <a:ext cx="11464885" cy="809982"/>
          </a:xfrm>
          <a:prstGeom prst="rect">
            <a:avLst/>
          </a:prstGeom>
          <a:noFill/>
          <a:ln/>
        </p:spPr>
        <p:txBody>
          <a:bodyPr wrap="none" lIns="0" tIns="0" rIns="0" bIns="0" rtlCol="0" anchor="t"/>
          <a:lstStyle/>
          <a:p>
            <a:pPr marL="0" indent="0">
              <a:lnSpc>
                <a:spcPts val="6350"/>
              </a:lnSpc>
              <a:buNone/>
            </a:pPr>
            <a:r>
              <a:rPr lang="en-US" sz="5100" b="1" dirty="0">
                <a:solidFill>
                  <a:srgbClr val="000000"/>
                </a:solidFill>
                <a:latin typeface="Petrona Bold" pitchFamily="34" charset="0"/>
                <a:ea typeface="Petrona Bold" pitchFamily="34" charset="-122"/>
                <a:cs typeface="Petrona Bold" pitchFamily="34" charset="-120"/>
              </a:rPr>
              <a:t>Globalization and Internationalization</a:t>
            </a:r>
            <a:endParaRPr lang="en-US" sz="5100" dirty="0"/>
          </a:p>
        </p:txBody>
      </p:sp>
      <p:sp>
        <p:nvSpPr>
          <p:cNvPr id="3" name="Text 1"/>
          <p:cNvSpPr/>
          <p:nvPr/>
        </p:nvSpPr>
        <p:spPr>
          <a:xfrm>
            <a:off x="864037" y="3601164"/>
            <a:ext cx="3240405" cy="405051"/>
          </a:xfrm>
          <a:prstGeom prst="rect">
            <a:avLst/>
          </a:prstGeom>
          <a:noFill/>
          <a:ln/>
        </p:spPr>
        <p:txBody>
          <a:bodyPr wrap="none" lIns="0" tIns="0" rIns="0" bIns="0" rtlCol="0" anchor="t"/>
          <a:lstStyle/>
          <a:p>
            <a:pPr marL="0" indent="0">
              <a:lnSpc>
                <a:spcPts val="3150"/>
              </a:lnSpc>
              <a:buNone/>
            </a:pPr>
            <a:r>
              <a:rPr lang="en-US" sz="2550" b="1" dirty="0">
                <a:solidFill>
                  <a:srgbClr val="000000"/>
                </a:solidFill>
                <a:latin typeface="Petrona Bold" pitchFamily="34" charset="0"/>
                <a:ea typeface="Petrona Bold" pitchFamily="34" charset="-122"/>
                <a:cs typeface="Petrona Bold" pitchFamily="34" charset="-120"/>
              </a:rPr>
              <a:t>Global Education</a:t>
            </a:r>
            <a:endParaRPr lang="en-US" sz="2550" dirty="0"/>
          </a:p>
        </p:txBody>
      </p:sp>
      <p:sp>
        <p:nvSpPr>
          <p:cNvPr id="4" name="Text 2"/>
          <p:cNvSpPr/>
          <p:nvPr/>
        </p:nvSpPr>
        <p:spPr>
          <a:xfrm>
            <a:off x="864037" y="4253032"/>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Inter" pitchFamily="34" charset="0"/>
                <a:ea typeface="Inter" pitchFamily="34" charset="-122"/>
                <a:cs typeface="Inter" pitchFamily="34" charset="-120"/>
              </a:rPr>
              <a:t>Increased international exchanges, partnerships, and research collaborations enhancing education quality.</a:t>
            </a:r>
            <a:endParaRPr lang="en-US" sz="1900" dirty="0"/>
          </a:p>
        </p:txBody>
      </p:sp>
      <p:sp>
        <p:nvSpPr>
          <p:cNvPr id="5" name="Text 3"/>
          <p:cNvSpPr/>
          <p:nvPr/>
        </p:nvSpPr>
        <p:spPr>
          <a:xfrm>
            <a:off x="5372695" y="3601164"/>
            <a:ext cx="3240405" cy="405051"/>
          </a:xfrm>
          <a:prstGeom prst="rect">
            <a:avLst/>
          </a:prstGeom>
          <a:noFill/>
          <a:ln/>
        </p:spPr>
        <p:txBody>
          <a:bodyPr wrap="none" lIns="0" tIns="0" rIns="0" bIns="0" rtlCol="0" anchor="t"/>
          <a:lstStyle/>
          <a:p>
            <a:pPr marL="0" indent="0">
              <a:lnSpc>
                <a:spcPts val="3150"/>
              </a:lnSpc>
              <a:buNone/>
            </a:pPr>
            <a:r>
              <a:rPr lang="en-US" sz="2550" b="1" dirty="0">
                <a:solidFill>
                  <a:srgbClr val="000000"/>
                </a:solidFill>
                <a:latin typeface="Petrona Bold" pitchFamily="34" charset="0"/>
                <a:ea typeface="Petrona Bold" pitchFamily="34" charset="-122"/>
                <a:cs typeface="Petrona Bold" pitchFamily="34" charset="-120"/>
              </a:rPr>
              <a:t>Skill Focus</a:t>
            </a:r>
            <a:endParaRPr lang="en-US" sz="2550" dirty="0"/>
          </a:p>
        </p:txBody>
      </p:sp>
      <p:sp>
        <p:nvSpPr>
          <p:cNvPr id="6" name="Text 4"/>
          <p:cNvSpPr/>
          <p:nvPr/>
        </p:nvSpPr>
        <p:spPr>
          <a:xfrm>
            <a:off x="5372695" y="4253032"/>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Inter" pitchFamily="34" charset="0"/>
                <a:ea typeface="Inter" pitchFamily="34" charset="-122"/>
                <a:cs typeface="Inter" pitchFamily="34" charset="-120"/>
              </a:rPr>
              <a:t>Emphasis on critical thinking, creativity, and adaptability to meet evolving industry needs.</a:t>
            </a:r>
            <a:endParaRPr lang="en-US" sz="1900" dirty="0"/>
          </a:p>
        </p:txBody>
      </p:sp>
      <p:sp>
        <p:nvSpPr>
          <p:cNvPr id="7" name="Text 5"/>
          <p:cNvSpPr/>
          <p:nvPr/>
        </p:nvSpPr>
        <p:spPr>
          <a:xfrm>
            <a:off x="9881354" y="3601164"/>
            <a:ext cx="3398758" cy="405051"/>
          </a:xfrm>
          <a:prstGeom prst="rect">
            <a:avLst/>
          </a:prstGeom>
          <a:noFill/>
          <a:ln/>
        </p:spPr>
        <p:txBody>
          <a:bodyPr wrap="none" lIns="0" tIns="0" rIns="0" bIns="0" rtlCol="0" anchor="t"/>
          <a:lstStyle/>
          <a:p>
            <a:pPr marL="0" indent="0">
              <a:lnSpc>
                <a:spcPts val="3150"/>
              </a:lnSpc>
              <a:buNone/>
            </a:pPr>
            <a:r>
              <a:rPr lang="en-US" sz="2550" b="1" dirty="0">
                <a:solidFill>
                  <a:srgbClr val="000000"/>
                </a:solidFill>
                <a:latin typeface="Petrona Bold" pitchFamily="34" charset="0"/>
                <a:ea typeface="Petrona Bold" pitchFamily="34" charset="-122"/>
                <a:cs typeface="Petrona Bold" pitchFamily="34" charset="-120"/>
              </a:rPr>
              <a:t>Curriculum Alignment</a:t>
            </a:r>
            <a:endParaRPr lang="en-US" sz="2550" dirty="0"/>
          </a:p>
        </p:txBody>
      </p:sp>
      <p:sp>
        <p:nvSpPr>
          <p:cNvPr id="8" name="Text 6"/>
          <p:cNvSpPr/>
          <p:nvPr/>
        </p:nvSpPr>
        <p:spPr>
          <a:xfrm>
            <a:off x="9881354" y="4253032"/>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Inter" pitchFamily="34" charset="0"/>
                <a:ea typeface="Inter" pitchFamily="34" charset="-122"/>
                <a:cs typeface="Inter" pitchFamily="34" charset="-120"/>
              </a:rPr>
              <a:t>Adapting curricula to align with demands of a dynamic, interconnected global economy.</a:t>
            </a: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42923" y="594360"/>
            <a:ext cx="7630954" cy="1418511"/>
          </a:xfrm>
          <a:prstGeom prst="rect">
            <a:avLst/>
          </a:prstGeom>
          <a:noFill/>
          <a:ln/>
        </p:spPr>
        <p:txBody>
          <a:bodyPr wrap="square" lIns="0" tIns="0" rIns="0" bIns="0" rtlCol="0" anchor="t"/>
          <a:lstStyle/>
          <a:p>
            <a:pPr marL="0" indent="0">
              <a:lnSpc>
                <a:spcPts val="5550"/>
              </a:lnSpc>
              <a:buNone/>
            </a:pPr>
            <a:r>
              <a:rPr lang="en-PH" sz="4450" b="1" dirty="0">
                <a:solidFill>
                  <a:srgbClr val="000000"/>
                </a:solidFill>
                <a:latin typeface="Petrona Bold" pitchFamily="34" charset="0"/>
              </a:rPr>
              <a:t>Changing Workforce Demands</a:t>
            </a:r>
            <a:endParaRPr lang="en-US" sz="4450" b="1" dirty="0">
              <a:solidFill>
                <a:srgbClr val="000000"/>
              </a:solidFill>
              <a:latin typeface="Petrona Bold" pitchFamily="34" charset="0"/>
            </a:endParaRPr>
          </a:p>
        </p:txBody>
      </p:sp>
      <p:sp>
        <p:nvSpPr>
          <p:cNvPr id="4" name="Shape 1"/>
          <p:cNvSpPr/>
          <p:nvPr/>
        </p:nvSpPr>
        <p:spPr>
          <a:xfrm>
            <a:off x="6242923" y="2337078"/>
            <a:ext cx="7630954" cy="5029880"/>
          </a:xfrm>
          <a:prstGeom prst="roundRect">
            <a:avLst>
              <a:gd name="adj" fmla="val 5592"/>
            </a:avLst>
          </a:prstGeom>
          <a:solidFill>
            <a:srgbClr val="CCEEFF"/>
          </a:solidFill>
          <a:ln w="7620">
            <a:solidFill>
              <a:srgbClr val="B2D4E5"/>
            </a:solidFill>
            <a:prstDash val="solid"/>
          </a:ln>
        </p:spPr>
      </p:sp>
      <p:sp>
        <p:nvSpPr>
          <p:cNvPr id="6" name="Text 3"/>
          <p:cNvSpPr/>
          <p:nvPr/>
        </p:nvSpPr>
        <p:spPr>
          <a:xfrm>
            <a:off x="6466642" y="3045023"/>
            <a:ext cx="7183517" cy="691753"/>
          </a:xfrm>
          <a:prstGeom prst="rect">
            <a:avLst/>
          </a:prstGeom>
          <a:noFill/>
          <a:ln/>
        </p:spPr>
        <p:txBody>
          <a:bodyPr wrap="square" lIns="0" tIns="0" rIns="0" bIns="0" rtlCol="0" anchor="t"/>
          <a:lstStyle/>
          <a:p>
            <a:pPr marL="0" indent="0">
              <a:lnSpc>
                <a:spcPct val="150000"/>
              </a:lnSpc>
              <a:buNone/>
            </a:pPr>
            <a:r>
              <a:rPr lang="en-PH" sz="2800" dirty="0">
                <a:effectLst/>
                <a:latin typeface="Calibri" panose="020F0502020204030204" pitchFamily="34" charset="0"/>
                <a:ea typeface="Calibri" panose="020F0502020204030204" pitchFamily="34" charset="0"/>
                <a:cs typeface="Times New Roman" panose="02020603050405020304" pitchFamily="18" charset="0"/>
              </a:rPr>
              <a:t>As industries evolve, there is a growing emphasis on equipping graduates with skills beyond academic knowledge, such as critical thinking, creativity, and adaptability. This shift calls for curricula that are more aligned with the demands of a dynamic and interconnected global economy.</a:t>
            </a:r>
            <a:endParaRPr lang="en-US" sz="2400" dirty="0"/>
          </a:p>
        </p:txBody>
      </p:sp>
      <p:pic>
        <p:nvPicPr>
          <p:cNvPr id="13" name="Image 0" descr="preencoded.png">
            <a:extLst>
              <a:ext uri="{FF2B5EF4-FFF2-40B4-BE49-F238E27FC236}">
                <a16:creationId xmlns:a16="http://schemas.microsoft.com/office/drawing/2014/main" id="{96FAA849-5D22-427F-A8BE-E93A251E5E0D}"/>
              </a:ext>
            </a:extLst>
          </p:cNvPr>
          <p:cNvPicPr>
            <a:picLocks noChangeAspect="1"/>
          </p:cNvPicPr>
          <p:nvPr/>
        </p:nvPicPr>
        <p:blipFill>
          <a:blip r:embed="rId3"/>
          <a:stretch>
            <a:fillRect/>
          </a:stretch>
        </p:blipFill>
        <p:spPr>
          <a:xfrm>
            <a:off x="0" y="0"/>
            <a:ext cx="5486400" cy="82338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242923" y="594360"/>
            <a:ext cx="7630954" cy="1418511"/>
          </a:xfrm>
          <a:prstGeom prst="rect">
            <a:avLst/>
          </a:prstGeom>
          <a:noFill/>
          <a:ln/>
        </p:spPr>
        <p:txBody>
          <a:bodyPr wrap="square" lIns="0" tIns="0" rIns="0" bIns="0" rtlCol="0" anchor="t"/>
          <a:lstStyle/>
          <a:p>
            <a:pPr marL="0" indent="0">
              <a:lnSpc>
                <a:spcPts val="5550"/>
              </a:lnSpc>
              <a:buNone/>
            </a:pPr>
            <a:r>
              <a:rPr lang="en-US" sz="4450" b="1" dirty="0">
                <a:solidFill>
                  <a:srgbClr val="000000"/>
                </a:solidFill>
                <a:latin typeface="Petrona Bold" pitchFamily="34" charset="0"/>
                <a:ea typeface="Petrona Bold" pitchFamily="34" charset="-122"/>
                <a:cs typeface="Petrona Bold" pitchFamily="34" charset="-120"/>
              </a:rPr>
              <a:t>Focus on Research, Innovation</a:t>
            </a:r>
            <a:endParaRPr lang="en-US" sz="4450" dirty="0"/>
          </a:p>
        </p:txBody>
      </p:sp>
      <p:sp>
        <p:nvSpPr>
          <p:cNvPr id="4" name="Shape 1"/>
          <p:cNvSpPr/>
          <p:nvPr/>
        </p:nvSpPr>
        <p:spPr>
          <a:xfrm>
            <a:off x="6242923" y="2337078"/>
            <a:ext cx="7630954" cy="1623417"/>
          </a:xfrm>
          <a:prstGeom prst="roundRect">
            <a:avLst>
              <a:gd name="adj" fmla="val 5592"/>
            </a:avLst>
          </a:prstGeom>
          <a:solidFill>
            <a:srgbClr val="CCEEFF"/>
          </a:solidFill>
          <a:ln w="7620">
            <a:solidFill>
              <a:srgbClr val="B2D4E5"/>
            </a:solidFill>
            <a:prstDash val="solid"/>
          </a:ln>
        </p:spPr>
      </p:sp>
      <p:sp>
        <p:nvSpPr>
          <p:cNvPr id="5" name="Text 2"/>
          <p:cNvSpPr/>
          <p:nvPr/>
        </p:nvSpPr>
        <p:spPr>
          <a:xfrm>
            <a:off x="6466642" y="2560796"/>
            <a:ext cx="2837021" cy="354568"/>
          </a:xfrm>
          <a:prstGeom prst="rect">
            <a:avLst/>
          </a:prstGeom>
          <a:noFill/>
          <a:ln/>
        </p:spPr>
        <p:txBody>
          <a:bodyPr wrap="none" lIns="0" tIns="0" rIns="0" bIns="0" rtlCol="0" anchor="t"/>
          <a:lstStyle/>
          <a:p>
            <a:pPr marL="0" indent="0">
              <a:lnSpc>
                <a:spcPts val="2750"/>
              </a:lnSpc>
              <a:buNone/>
            </a:pPr>
            <a:r>
              <a:rPr lang="en-US" sz="2200" b="1" dirty="0">
                <a:solidFill>
                  <a:srgbClr val="272525"/>
                </a:solidFill>
                <a:latin typeface="Petrona Bold" pitchFamily="34" charset="0"/>
                <a:ea typeface="Petrona Bold" pitchFamily="34" charset="-122"/>
                <a:cs typeface="Petrona Bold" pitchFamily="34" charset="-120"/>
              </a:rPr>
              <a:t>Societal Progress</a:t>
            </a:r>
            <a:endParaRPr lang="en-US" sz="2200" dirty="0"/>
          </a:p>
        </p:txBody>
      </p:sp>
      <p:sp>
        <p:nvSpPr>
          <p:cNvPr id="6" name="Text 3"/>
          <p:cNvSpPr/>
          <p:nvPr/>
        </p:nvSpPr>
        <p:spPr>
          <a:xfrm>
            <a:off x="6466642" y="3045023"/>
            <a:ext cx="7183517" cy="691753"/>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Stronger push for institutions to contribute through research and innovation.</a:t>
            </a:r>
            <a:endParaRPr lang="en-US" sz="1700" dirty="0"/>
          </a:p>
        </p:txBody>
      </p:sp>
      <p:sp>
        <p:nvSpPr>
          <p:cNvPr id="7" name="Shape 4"/>
          <p:cNvSpPr/>
          <p:nvPr/>
        </p:nvSpPr>
        <p:spPr>
          <a:xfrm>
            <a:off x="6242923" y="4176593"/>
            <a:ext cx="7630954" cy="1623417"/>
          </a:xfrm>
          <a:prstGeom prst="roundRect">
            <a:avLst>
              <a:gd name="adj" fmla="val 5592"/>
            </a:avLst>
          </a:prstGeom>
          <a:solidFill>
            <a:srgbClr val="CCEEFF"/>
          </a:solidFill>
          <a:ln w="7620">
            <a:solidFill>
              <a:srgbClr val="B2D4E5"/>
            </a:solidFill>
            <a:prstDash val="solid"/>
          </a:ln>
        </p:spPr>
      </p:sp>
      <p:sp>
        <p:nvSpPr>
          <p:cNvPr id="8" name="Text 5"/>
          <p:cNvSpPr/>
          <p:nvPr/>
        </p:nvSpPr>
        <p:spPr>
          <a:xfrm>
            <a:off x="6466642" y="4400312"/>
            <a:ext cx="2837021" cy="354568"/>
          </a:xfrm>
          <a:prstGeom prst="rect">
            <a:avLst/>
          </a:prstGeom>
          <a:noFill/>
          <a:ln/>
        </p:spPr>
        <p:txBody>
          <a:bodyPr wrap="none" lIns="0" tIns="0" rIns="0" bIns="0" rtlCol="0" anchor="t"/>
          <a:lstStyle/>
          <a:p>
            <a:pPr marL="0" indent="0">
              <a:lnSpc>
                <a:spcPts val="2750"/>
              </a:lnSpc>
              <a:buNone/>
            </a:pPr>
            <a:r>
              <a:rPr lang="en-US" sz="2200" b="1" dirty="0">
                <a:solidFill>
                  <a:srgbClr val="272525"/>
                </a:solidFill>
                <a:latin typeface="Petrona Bold" pitchFamily="34" charset="0"/>
                <a:ea typeface="Petrona Bold" pitchFamily="34" charset="-122"/>
                <a:cs typeface="Petrona Bold" pitchFamily="34" charset="-120"/>
              </a:rPr>
              <a:t>Key Focus Areas</a:t>
            </a:r>
            <a:endParaRPr lang="en-US" sz="2200" dirty="0"/>
          </a:p>
        </p:txBody>
      </p:sp>
      <p:sp>
        <p:nvSpPr>
          <p:cNvPr id="9" name="Text 6"/>
          <p:cNvSpPr/>
          <p:nvPr/>
        </p:nvSpPr>
        <p:spPr>
          <a:xfrm>
            <a:off x="6466642" y="4884539"/>
            <a:ext cx="7183517" cy="691753"/>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Addressing sustainability, health, and technology issues through research.</a:t>
            </a:r>
            <a:endParaRPr lang="en-US" sz="1700" dirty="0"/>
          </a:p>
        </p:txBody>
      </p:sp>
      <p:sp>
        <p:nvSpPr>
          <p:cNvPr id="10" name="Shape 7"/>
          <p:cNvSpPr/>
          <p:nvPr/>
        </p:nvSpPr>
        <p:spPr>
          <a:xfrm>
            <a:off x="6242923" y="6016109"/>
            <a:ext cx="7630954" cy="1623417"/>
          </a:xfrm>
          <a:prstGeom prst="roundRect">
            <a:avLst>
              <a:gd name="adj" fmla="val 5592"/>
            </a:avLst>
          </a:prstGeom>
          <a:solidFill>
            <a:srgbClr val="CCEEFF"/>
          </a:solidFill>
          <a:ln w="7620">
            <a:solidFill>
              <a:srgbClr val="B2D4E5"/>
            </a:solidFill>
            <a:prstDash val="solid"/>
          </a:ln>
        </p:spPr>
      </p:sp>
      <p:sp>
        <p:nvSpPr>
          <p:cNvPr id="11" name="Text 8"/>
          <p:cNvSpPr/>
          <p:nvPr/>
        </p:nvSpPr>
        <p:spPr>
          <a:xfrm>
            <a:off x="6466642" y="6239827"/>
            <a:ext cx="2837021" cy="354568"/>
          </a:xfrm>
          <a:prstGeom prst="rect">
            <a:avLst/>
          </a:prstGeom>
          <a:noFill/>
          <a:ln/>
        </p:spPr>
        <p:txBody>
          <a:bodyPr wrap="none" lIns="0" tIns="0" rIns="0" bIns="0" rtlCol="0" anchor="t"/>
          <a:lstStyle/>
          <a:p>
            <a:pPr marL="0" indent="0">
              <a:lnSpc>
                <a:spcPts val="2750"/>
              </a:lnSpc>
              <a:buNone/>
            </a:pPr>
            <a:r>
              <a:rPr lang="en-US" sz="2200" b="1" dirty="0">
                <a:solidFill>
                  <a:srgbClr val="272525"/>
                </a:solidFill>
                <a:latin typeface="Petrona Bold" pitchFamily="34" charset="0"/>
                <a:ea typeface="Petrona Bold" pitchFamily="34" charset="-122"/>
                <a:cs typeface="Petrona Bold" pitchFamily="34" charset="-120"/>
              </a:rPr>
              <a:t>Quality Standards</a:t>
            </a:r>
            <a:endParaRPr lang="en-US" sz="2200" dirty="0"/>
          </a:p>
        </p:txBody>
      </p:sp>
      <p:sp>
        <p:nvSpPr>
          <p:cNvPr id="12" name="Text 9"/>
          <p:cNvSpPr/>
          <p:nvPr/>
        </p:nvSpPr>
        <p:spPr>
          <a:xfrm>
            <a:off x="6466642" y="6724055"/>
            <a:ext cx="7183517" cy="691753"/>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Refining accreditation and quality assurance mechanisms for accountability.</a:t>
            </a:r>
            <a:endParaRPr lang="en-US" sz="1700" dirty="0"/>
          </a:p>
        </p:txBody>
      </p:sp>
      <p:pic>
        <p:nvPicPr>
          <p:cNvPr id="18" name="Picture 17">
            <a:extLst>
              <a:ext uri="{FF2B5EF4-FFF2-40B4-BE49-F238E27FC236}">
                <a16:creationId xmlns:a16="http://schemas.microsoft.com/office/drawing/2014/main" id="{91F4F945-1578-4A84-97C4-5ACF68CB9274}"/>
              </a:ext>
            </a:extLst>
          </p:cNvPr>
          <p:cNvPicPr>
            <a:picLocks noChangeAspect="1"/>
          </p:cNvPicPr>
          <p:nvPr/>
        </p:nvPicPr>
        <p:blipFill rotWithShape="1">
          <a:blip r:embed="rId3"/>
          <a:srcRect l="4364" r="57546"/>
          <a:stretch/>
        </p:blipFill>
        <p:spPr>
          <a:xfrm>
            <a:off x="446541" y="1531530"/>
            <a:ext cx="5572664" cy="5029200"/>
          </a:xfrm>
          <a:prstGeom prst="rect">
            <a:avLst/>
          </a:prstGeom>
        </p:spPr>
      </p:pic>
    </p:spTree>
    <p:extLst>
      <p:ext uri="{BB962C8B-B14F-4D97-AF65-F5344CB8AC3E}">
        <p14:creationId xmlns:p14="http://schemas.microsoft.com/office/powerpoint/2010/main" val="16922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2EC7BF-A0B1-4203-A081-9131E2323E9E}"/>
              </a:ext>
            </a:extLst>
          </p:cNvPr>
          <p:cNvPicPr>
            <a:picLocks noChangeAspect="1"/>
          </p:cNvPicPr>
          <p:nvPr/>
        </p:nvPicPr>
        <p:blipFill>
          <a:blip r:embed="rId3"/>
          <a:stretch>
            <a:fillRect/>
          </a:stretch>
        </p:blipFill>
        <p:spPr>
          <a:xfrm>
            <a:off x="0" y="-618835"/>
            <a:ext cx="14630400" cy="10652760"/>
          </a:xfrm>
          <a:prstGeom prst="rect">
            <a:avLst/>
          </a:prstGeom>
        </p:spPr>
      </p:pic>
    </p:spTree>
    <p:extLst>
      <p:ext uri="{BB962C8B-B14F-4D97-AF65-F5344CB8AC3E}">
        <p14:creationId xmlns:p14="http://schemas.microsoft.com/office/powerpoint/2010/main" val="379577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671274" y="556855"/>
            <a:ext cx="7801451" cy="1630799"/>
          </a:xfrm>
          <a:prstGeom prst="rect">
            <a:avLst/>
          </a:prstGeom>
          <a:noFill/>
          <a:ln/>
        </p:spPr>
        <p:txBody>
          <a:bodyPr wrap="square" lIns="0" tIns="0" rIns="0" bIns="0" rtlCol="0" anchor="t"/>
          <a:lstStyle/>
          <a:p>
            <a:pPr marL="0" indent="0">
              <a:lnSpc>
                <a:spcPts val="4950"/>
              </a:lnSpc>
              <a:buNone/>
            </a:pPr>
            <a:r>
              <a:rPr lang="en-US" sz="3950" b="1" dirty="0">
                <a:solidFill>
                  <a:srgbClr val="000000"/>
                </a:solidFill>
                <a:latin typeface="Petrona Bold" pitchFamily="34" charset="0"/>
                <a:ea typeface="Petrona Bold" pitchFamily="34" charset="-122"/>
                <a:cs typeface="Petrona Bold" pitchFamily="34" charset="-120"/>
              </a:rPr>
              <a:t>Quality Assurance and Accreditation</a:t>
            </a:r>
          </a:p>
          <a:p>
            <a:pPr>
              <a:lnSpc>
                <a:spcPts val="2400"/>
              </a:lnSpc>
            </a:pPr>
            <a:endParaRPr lang="en-US" sz="1500" dirty="0">
              <a:solidFill>
                <a:srgbClr val="272525"/>
              </a:solidFill>
              <a:latin typeface="Inter" pitchFamily="34" charset="0"/>
              <a:ea typeface="Inter" pitchFamily="34" charset="-122"/>
            </a:endParaRPr>
          </a:p>
          <a:p>
            <a:pPr algn="r">
              <a:lnSpc>
                <a:spcPts val="2400"/>
              </a:lnSpc>
            </a:pPr>
            <a:r>
              <a:rPr lang="en-US" dirty="0">
                <a:solidFill>
                  <a:srgbClr val="272525"/>
                </a:solidFill>
                <a:latin typeface="Inter" pitchFamily="34" charset="0"/>
                <a:ea typeface="Inter" pitchFamily="34" charset="-122"/>
              </a:rPr>
              <a:t>CHED’s commitment to rigorous quality assurance ensures that Philippine higher education is not just compliant but exemplary</a:t>
            </a:r>
          </a:p>
        </p:txBody>
      </p:sp>
      <p:sp>
        <p:nvSpPr>
          <p:cNvPr id="4" name="Shape 1"/>
          <p:cNvSpPr/>
          <p:nvPr/>
        </p:nvSpPr>
        <p:spPr>
          <a:xfrm>
            <a:off x="671274" y="2379464"/>
            <a:ext cx="8679760" cy="1749028"/>
          </a:xfrm>
          <a:prstGeom prst="roundRect">
            <a:avLst>
              <a:gd name="adj" fmla="val 4606"/>
            </a:avLst>
          </a:prstGeom>
          <a:solidFill>
            <a:srgbClr val="CCEEFF"/>
          </a:solidFill>
          <a:ln w="7620">
            <a:solidFill>
              <a:srgbClr val="B2D4E5"/>
            </a:solidFill>
            <a:prstDash val="solid"/>
          </a:ln>
        </p:spPr>
      </p:sp>
      <p:sp>
        <p:nvSpPr>
          <p:cNvPr id="5" name="Text 2"/>
          <p:cNvSpPr/>
          <p:nvPr/>
        </p:nvSpPr>
        <p:spPr>
          <a:xfrm>
            <a:off x="870704" y="2578894"/>
            <a:ext cx="3177183" cy="314682"/>
          </a:xfrm>
          <a:prstGeom prst="rect">
            <a:avLst/>
          </a:prstGeom>
          <a:noFill/>
          <a:ln/>
        </p:spPr>
        <p:txBody>
          <a:bodyPr wrap="none" lIns="0" tIns="0" rIns="0" bIns="0" rtlCol="0" anchor="t"/>
          <a:lstStyle/>
          <a:p>
            <a:pPr marL="0" indent="0">
              <a:lnSpc>
                <a:spcPts val="2450"/>
              </a:lnSpc>
              <a:buNone/>
            </a:pPr>
            <a:r>
              <a:rPr lang="en-US" sz="2800" b="1" dirty="0">
                <a:solidFill>
                  <a:srgbClr val="272525"/>
                </a:solidFill>
                <a:latin typeface="Petrona Bold" pitchFamily="34" charset="0"/>
                <a:ea typeface="Petrona Bold" pitchFamily="34" charset="-122"/>
                <a:cs typeface="Petrona Bold" pitchFamily="34" charset="-120"/>
              </a:rPr>
              <a:t>Outcomes-Based Education</a:t>
            </a:r>
            <a:endParaRPr lang="en-US" sz="2800" dirty="0"/>
          </a:p>
        </p:txBody>
      </p:sp>
      <p:sp>
        <p:nvSpPr>
          <p:cNvPr id="6" name="Text 3"/>
          <p:cNvSpPr/>
          <p:nvPr/>
        </p:nvSpPr>
        <p:spPr>
          <a:xfrm>
            <a:off x="870704" y="3008590"/>
            <a:ext cx="8480330" cy="920472"/>
          </a:xfrm>
          <a:prstGeom prst="rect">
            <a:avLst/>
          </a:prstGeom>
          <a:noFill/>
          <a:ln/>
        </p:spPr>
        <p:txBody>
          <a:bodyPr wrap="square" lIns="0" tIns="0" rIns="0" bIns="0" rtlCol="0" anchor="t"/>
          <a:lstStyle/>
          <a:p>
            <a:pPr marL="0" indent="0">
              <a:lnSpc>
                <a:spcPts val="2400"/>
              </a:lnSpc>
              <a:buNone/>
            </a:pPr>
            <a:r>
              <a:rPr lang="en-US" dirty="0">
                <a:solidFill>
                  <a:srgbClr val="272525"/>
                </a:solidFill>
                <a:latin typeface="Inter" pitchFamily="34" charset="0"/>
                <a:ea typeface="Inter" pitchFamily="34" charset="-122"/>
                <a:cs typeface="Inter" pitchFamily="34" charset="-120"/>
              </a:rPr>
              <a:t>CHED's Outcomes-Based Education (OBE) Framework mandates HEIs to design their curricula around specific student outcomes, such as critical thinking and ethical responsibility.</a:t>
            </a:r>
            <a:endParaRPr lang="en-US" dirty="0"/>
          </a:p>
        </p:txBody>
      </p:sp>
      <p:sp>
        <p:nvSpPr>
          <p:cNvPr id="7" name="Shape 4"/>
          <p:cNvSpPr/>
          <p:nvPr/>
        </p:nvSpPr>
        <p:spPr>
          <a:xfrm>
            <a:off x="671274" y="4320302"/>
            <a:ext cx="8679760" cy="1442204"/>
          </a:xfrm>
          <a:prstGeom prst="roundRect">
            <a:avLst>
              <a:gd name="adj" fmla="val 5586"/>
            </a:avLst>
          </a:prstGeom>
          <a:solidFill>
            <a:srgbClr val="CCEEFF"/>
          </a:solidFill>
          <a:ln w="7620">
            <a:solidFill>
              <a:srgbClr val="B2D4E5"/>
            </a:solidFill>
            <a:prstDash val="solid"/>
          </a:ln>
        </p:spPr>
      </p:sp>
      <p:sp>
        <p:nvSpPr>
          <p:cNvPr id="8" name="Text 5"/>
          <p:cNvSpPr/>
          <p:nvPr/>
        </p:nvSpPr>
        <p:spPr>
          <a:xfrm>
            <a:off x="870704" y="4519732"/>
            <a:ext cx="2553533" cy="314682"/>
          </a:xfrm>
          <a:prstGeom prst="rect">
            <a:avLst/>
          </a:prstGeom>
          <a:noFill/>
          <a:ln/>
        </p:spPr>
        <p:txBody>
          <a:bodyPr wrap="none" lIns="0" tIns="0" rIns="0" bIns="0" rtlCol="0" anchor="t"/>
          <a:lstStyle/>
          <a:p>
            <a:pPr marL="0" indent="0">
              <a:lnSpc>
                <a:spcPts val="2450"/>
              </a:lnSpc>
              <a:buNone/>
            </a:pPr>
            <a:r>
              <a:rPr lang="en-US" sz="2800" b="1" dirty="0">
                <a:solidFill>
                  <a:srgbClr val="272525"/>
                </a:solidFill>
                <a:latin typeface="Petrona Bold" pitchFamily="34" charset="0"/>
                <a:ea typeface="Petrona Bold" pitchFamily="34" charset="-122"/>
                <a:cs typeface="Petrona Bold" pitchFamily="34" charset="-120"/>
              </a:rPr>
              <a:t>Faculty Qualifications</a:t>
            </a:r>
            <a:endParaRPr lang="en-US" sz="2800" dirty="0"/>
          </a:p>
        </p:txBody>
      </p:sp>
      <p:sp>
        <p:nvSpPr>
          <p:cNvPr id="9" name="Text 6"/>
          <p:cNvSpPr/>
          <p:nvPr/>
        </p:nvSpPr>
        <p:spPr>
          <a:xfrm>
            <a:off x="870704" y="4949428"/>
            <a:ext cx="8480330" cy="613648"/>
          </a:xfrm>
          <a:prstGeom prst="rect">
            <a:avLst/>
          </a:prstGeom>
          <a:noFill/>
          <a:ln/>
        </p:spPr>
        <p:txBody>
          <a:bodyPr wrap="square" lIns="0" tIns="0" rIns="0" bIns="0" rtlCol="0" anchor="t"/>
          <a:lstStyle/>
          <a:p>
            <a:pPr marL="0" indent="0">
              <a:lnSpc>
                <a:spcPts val="2400"/>
              </a:lnSpc>
              <a:buNone/>
            </a:pPr>
            <a:r>
              <a:rPr lang="en-US" dirty="0">
                <a:solidFill>
                  <a:srgbClr val="272525"/>
                </a:solidFill>
                <a:latin typeface="Inter" pitchFamily="34" charset="0"/>
                <a:ea typeface="Inter" pitchFamily="34" charset="-122"/>
                <a:cs typeface="Inter" pitchFamily="34" charset="-120"/>
              </a:rPr>
              <a:t>CHED emphasizes the importance of qualified faculty, ensuring that educators possess the necessary expertise and skills to guide students effectively.</a:t>
            </a:r>
            <a:endParaRPr lang="en-US" dirty="0"/>
          </a:p>
        </p:txBody>
      </p:sp>
      <p:sp>
        <p:nvSpPr>
          <p:cNvPr id="10" name="Shape 7"/>
          <p:cNvSpPr/>
          <p:nvPr/>
        </p:nvSpPr>
        <p:spPr>
          <a:xfrm>
            <a:off x="671274" y="5954315"/>
            <a:ext cx="8679760" cy="1718429"/>
          </a:xfrm>
          <a:prstGeom prst="roundRect">
            <a:avLst>
              <a:gd name="adj" fmla="val 5586"/>
            </a:avLst>
          </a:prstGeom>
          <a:solidFill>
            <a:srgbClr val="CCEEFF"/>
          </a:solidFill>
          <a:ln w="7620">
            <a:solidFill>
              <a:srgbClr val="B2D4E5"/>
            </a:solidFill>
            <a:prstDash val="solid"/>
          </a:ln>
        </p:spPr>
      </p:sp>
      <p:sp>
        <p:nvSpPr>
          <p:cNvPr id="11" name="Text 8"/>
          <p:cNvSpPr/>
          <p:nvPr/>
        </p:nvSpPr>
        <p:spPr>
          <a:xfrm>
            <a:off x="870704" y="6153745"/>
            <a:ext cx="2517577" cy="314682"/>
          </a:xfrm>
          <a:prstGeom prst="rect">
            <a:avLst/>
          </a:prstGeom>
          <a:noFill/>
          <a:ln/>
        </p:spPr>
        <p:txBody>
          <a:bodyPr wrap="none" lIns="0" tIns="0" rIns="0" bIns="0" rtlCol="0" anchor="t"/>
          <a:lstStyle/>
          <a:p>
            <a:pPr marL="0" indent="0">
              <a:lnSpc>
                <a:spcPts val="2450"/>
              </a:lnSpc>
              <a:buNone/>
            </a:pPr>
            <a:r>
              <a:rPr lang="en-US" sz="2800" b="1" dirty="0">
                <a:solidFill>
                  <a:srgbClr val="272525"/>
                </a:solidFill>
                <a:latin typeface="Petrona Bold" pitchFamily="34" charset="0"/>
                <a:ea typeface="Petrona Bold" pitchFamily="34" charset="-122"/>
                <a:cs typeface="Petrona Bold" pitchFamily="34" charset="-120"/>
              </a:rPr>
              <a:t>Resource Adequacy</a:t>
            </a:r>
            <a:endParaRPr lang="en-US" sz="2800" dirty="0"/>
          </a:p>
        </p:txBody>
      </p:sp>
      <p:sp>
        <p:nvSpPr>
          <p:cNvPr id="12" name="Text 9"/>
          <p:cNvSpPr/>
          <p:nvPr/>
        </p:nvSpPr>
        <p:spPr>
          <a:xfrm>
            <a:off x="870704" y="6583442"/>
            <a:ext cx="8480330" cy="613648"/>
          </a:xfrm>
          <a:prstGeom prst="rect">
            <a:avLst/>
          </a:prstGeom>
          <a:noFill/>
          <a:ln/>
        </p:spPr>
        <p:txBody>
          <a:bodyPr wrap="square" lIns="0" tIns="0" rIns="0" bIns="0" rtlCol="0" anchor="t"/>
          <a:lstStyle/>
          <a:p>
            <a:pPr marL="0" indent="0">
              <a:lnSpc>
                <a:spcPts val="2400"/>
              </a:lnSpc>
              <a:buNone/>
            </a:pPr>
            <a:r>
              <a:rPr lang="en-US" dirty="0">
                <a:solidFill>
                  <a:srgbClr val="272525"/>
                </a:solidFill>
                <a:latin typeface="Inter" pitchFamily="34" charset="0"/>
                <a:ea typeface="Inter" pitchFamily="34" charset="-122"/>
                <a:cs typeface="Inter" pitchFamily="34" charset="-120"/>
              </a:rPr>
              <a:t>CHED ensures that HEIs have sufficient resources, including infrastructure, technology, and financial support, to provide a high-quality learning environment.</a:t>
            </a:r>
            <a:endParaRPr lang="en-US" dirty="0"/>
          </a:p>
        </p:txBody>
      </p:sp>
      <p:pic>
        <p:nvPicPr>
          <p:cNvPr id="14" name="Picture 13">
            <a:extLst>
              <a:ext uri="{FF2B5EF4-FFF2-40B4-BE49-F238E27FC236}">
                <a16:creationId xmlns:a16="http://schemas.microsoft.com/office/drawing/2014/main" id="{DD3C5975-7705-4E48-853B-20A8B84A957A}"/>
              </a:ext>
            </a:extLst>
          </p:cNvPr>
          <p:cNvPicPr>
            <a:picLocks noChangeAspect="1"/>
          </p:cNvPicPr>
          <p:nvPr/>
        </p:nvPicPr>
        <p:blipFill>
          <a:blip r:embed="rId3"/>
          <a:stretch>
            <a:fillRect/>
          </a:stretch>
        </p:blipFill>
        <p:spPr>
          <a:xfrm>
            <a:off x="9657136" y="-1044201"/>
            <a:ext cx="4973263" cy="99465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2998709"/>
            <a:ext cx="12182832" cy="809982"/>
          </a:xfrm>
          <a:prstGeom prst="rect">
            <a:avLst/>
          </a:prstGeom>
          <a:noFill/>
          <a:ln/>
        </p:spPr>
        <p:txBody>
          <a:bodyPr wrap="none" lIns="0" tIns="0" rIns="0" bIns="0" rtlCol="0" anchor="t"/>
          <a:lstStyle/>
          <a:p>
            <a:pPr marL="0" indent="0">
              <a:lnSpc>
                <a:spcPts val="6350"/>
              </a:lnSpc>
              <a:buNone/>
            </a:pPr>
            <a:r>
              <a:rPr lang="en-US" sz="5100" b="1" dirty="0">
                <a:solidFill>
                  <a:srgbClr val="000000"/>
                </a:solidFill>
                <a:latin typeface="Petrona Bold" pitchFamily="34" charset="0"/>
                <a:ea typeface="Petrona Bold" pitchFamily="34" charset="-122"/>
                <a:cs typeface="Petrona Bold" pitchFamily="34" charset="-120"/>
              </a:rPr>
              <a:t>Internationalization of Higher Education</a:t>
            </a:r>
            <a:endParaRPr lang="en-US" sz="5100" dirty="0"/>
          </a:p>
        </p:txBody>
      </p:sp>
      <p:sp>
        <p:nvSpPr>
          <p:cNvPr id="3" name="Text 1"/>
          <p:cNvSpPr/>
          <p:nvPr/>
        </p:nvSpPr>
        <p:spPr>
          <a:xfrm>
            <a:off x="864037" y="4425792"/>
            <a:ext cx="3240405" cy="405051"/>
          </a:xfrm>
          <a:prstGeom prst="rect">
            <a:avLst/>
          </a:prstGeom>
          <a:noFill/>
          <a:ln/>
        </p:spPr>
        <p:txBody>
          <a:bodyPr wrap="none" lIns="0" tIns="0" rIns="0" bIns="0" rtlCol="0" anchor="t"/>
          <a:lstStyle/>
          <a:p>
            <a:pPr marL="0" indent="0">
              <a:lnSpc>
                <a:spcPts val="3150"/>
              </a:lnSpc>
              <a:buNone/>
            </a:pPr>
            <a:r>
              <a:rPr lang="en-US" sz="3200" b="1" dirty="0">
                <a:solidFill>
                  <a:srgbClr val="000000"/>
                </a:solidFill>
                <a:latin typeface="Petrona Bold" pitchFamily="34" charset="0"/>
                <a:ea typeface="Petrona Bold" pitchFamily="34" charset="-122"/>
                <a:cs typeface="Petrona Bold" pitchFamily="34" charset="-120"/>
              </a:rPr>
              <a:t>Partnerships</a:t>
            </a:r>
            <a:endParaRPr lang="en-US" sz="3200" dirty="0"/>
          </a:p>
        </p:txBody>
      </p:sp>
      <p:sp>
        <p:nvSpPr>
          <p:cNvPr id="4" name="Text 2"/>
          <p:cNvSpPr/>
          <p:nvPr/>
        </p:nvSpPr>
        <p:spPr>
          <a:xfrm>
            <a:off x="864037" y="5077659"/>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Inter" pitchFamily="34" charset="0"/>
                <a:ea typeface="Inter" pitchFamily="34" charset="-122"/>
                <a:cs typeface="Inter" pitchFamily="34" charset="-120"/>
              </a:rPr>
              <a:t>CHED encourages HEIs to establish partnerships with foreign institutions, offering dual degree programs and academic exchange initiatives.</a:t>
            </a:r>
            <a:endParaRPr lang="en-US" sz="1900" dirty="0"/>
          </a:p>
        </p:txBody>
      </p:sp>
      <p:sp>
        <p:nvSpPr>
          <p:cNvPr id="5" name="Text 3"/>
          <p:cNvSpPr/>
          <p:nvPr/>
        </p:nvSpPr>
        <p:spPr>
          <a:xfrm>
            <a:off x="5372695" y="4425792"/>
            <a:ext cx="3240405" cy="405051"/>
          </a:xfrm>
          <a:prstGeom prst="rect">
            <a:avLst/>
          </a:prstGeom>
          <a:noFill/>
          <a:ln/>
        </p:spPr>
        <p:txBody>
          <a:bodyPr wrap="none" lIns="0" tIns="0" rIns="0" bIns="0" rtlCol="0" anchor="t"/>
          <a:lstStyle/>
          <a:p>
            <a:pPr marL="0" indent="0">
              <a:lnSpc>
                <a:spcPts val="3150"/>
              </a:lnSpc>
              <a:buNone/>
            </a:pPr>
            <a:r>
              <a:rPr lang="en-US" sz="3200" b="1" dirty="0">
                <a:solidFill>
                  <a:srgbClr val="000000"/>
                </a:solidFill>
                <a:latin typeface="Petrona Bold" pitchFamily="34" charset="0"/>
                <a:ea typeface="Petrona Bold" pitchFamily="34" charset="-122"/>
                <a:cs typeface="Petrona Bold" pitchFamily="34" charset="-120"/>
              </a:rPr>
              <a:t>Global Perspectives</a:t>
            </a:r>
            <a:endParaRPr lang="en-US" sz="3200" dirty="0"/>
          </a:p>
        </p:txBody>
      </p:sp>
      <p:sp>
        <p:nvSpPr>
          <p:cNvPr id="6" name="Text 4"/>
          <p:cNvSpPr/>
          <p:nvPr/>
        </p:nvSpPr>
        <p:spPr>
          <a:xfrm>
            <a:off x="5372695" y="5077659"/>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Inter" pitchFamily="34" charset="0"/>
                <a:ea typeface="Inter" pitchFamily="34" charset="-122"/>
                <a:cs typeface="Inter" pitchFamily="34" charset="-120"/>
              </a:rPr>
              <a:t>Internationalization helps students and faculty gain international exposure, enhancing their global perspectives and employability.</a:t>
            </a:r>
            <a:endParaRPr lang="en-US" sz="1900" dirty="0"/>
          </a:p>
        </p:txBody>
      </p:sp>
      <p:sp>
        <p:nvSpPr>
          <p:cNvPr id="7" name="Text 5"/>
          <p:cNvSpPr/>
          <p:nvPr/>
        </p:nvSpPr>
        <p:spPr>
          <a:xfrm>
            <a:off x="9881354" y="4425792"/>
            <a:ext cx="3240405" cy="405051"/>
          </a:xfrm>
          <a:prstGeom prst="rect">
            <a:avLst/>
          </a:prstGeom>
          <a:noFill/>
          <a:ln/>
        </p:spPr>
        <p:txBody>
          <a:bodyPr wrap="none" lIns="0" tIns="0" rIns="0" bIns="0" rtlCol="0" anchor="t"/>
          <a:lstStyle/>
          <a:p>
            <a:pPr marL="0" indent="0">
              <a:lnSpc>
                <a:spcPts val="3150"/>
              </a:lnSpc>
              <a:buNone/>
            </a:pPr>
            <a:r>
              <a:rPr lang="en-US" sz="3200" b="1" dirty="0">
                <a:solidFill>
                  <a:srgbClr val="000000"/>
                </a:solidFill>
                <a:latin typeface="Petrona Bold" pitchFamily="34" charset="0"/>
                <a:ea typeface="Petrona Bold" pitchFamily="34" charset="-122"/>
                <a:cs typeface="Petrona Bold" pitchFamily="34" charset="-120"/>
              </a:rPr>
              <a:t>Innovation</a:t>
            </a:r>
            <a:endParaRPr lang="en-US" sz="3200" dirty="0"/>
          </a:p>
        </p:txBody>
      </p:sp>
      <p:sp>
        <p:nvSpPr>
          <p:cNvPr id="8" name="Text 6"/>
          <p:cNvSpPr/>
          <p:nvPr/>
        </p:nvSpPr>
        <p:spPr>
          <a:xfrm>
            <a:off x="9881354" y="5077659"/>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272525"/>
                </a:solidFill>
                <a:latin typeface="Inter" pitchFamily="34" charset="0"/>
                <a:ea typeface="Inter" pitchFamily="34" charset="-122"/>
                <a:cs typeface="Inter" pitchFamily="34" charset="-120"/>
              </a:rPr>
              <a:t>International partnerships bring the world's best practices to the Philippines and project Philippine excellence to the world.</a:t>
            </a:r>
            <a:endParaRPr lang="en-US" sz="1900" dirty="0"/>
          </a:p>
        </p:txBody>
      </p:sp>
      <p:pic>
        <p:nvPicPr>
          <p:cNvPr id="12" name="Picture 11">
            <a:extLst>
              <a:ext uri="{FF2B5EF4-FFF2-40B4-BE49-F238E27FC236}">
                <a16:creationId xmlns:a16="http://schemas.microsoft.com/office/drawing/2014/main" id="{1EF67C77-9C6C-4EE4-B5FE-151E75B23BBD}"/>
              </a:ext>
            </a:extLst>
          </p:cNvPr>
          <p:cNvPicPr>
            <a:picLocks noChangeAspect="1"/>
          </p:cNvPicPr>
          <p:nvPr/>
        </p:nvPicPr>
        <p:blipFill rotWithShape="1">
          <a:blip r:embed="rId3"/>
          <a:srcRect t="8113" b="31206"/>
          <a:stretch/>
        </p:blipFill>
        <p:spPr>
          <a:xfrm>
            <a:off x="3203977" y="234095"/>
            <a:ext cx="8222445" cy="26752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303059" y="0"/>
            <a:ext cx="15642371" cy="2979281"/>
          </a:xfrm>
          <a:prstGeom prst="rect">
            <a:avLst/>
          </a:prstGeom>
        </p:spPr>
      </p:pic>
      <p:sp>
        <p:nvSpPr>
          <p:cNvPr id="3" name="Text 0"/>
          <p:cNvSpPr/>
          <p:nvPr/>
        </p:nvSpPr>
        <p:spPr>
          <a:xfrm>
            <a:off x="780217" y="3708678"/>
            <a:ext cx="12201168" cy="731401"/>
          </a:xfrm>
          <a:prstGeom prst="rect">
            <a:avLst/>
          </a:prstGeom>
          <a:noFill/>
          <a:ln/>
        </p:spPr>
        <p:txBody>
          <a:bodyPr wrap="none" lIns="0" tIns="0" rIns="0" bIns="0" rtlCol="0" anchor="t"/>
          <a:lstStyle/>
          <a:p>
            <a:pPr marL="0" indent="0">
              <a:lnSpc>
                <a:spcPts val="5750"/>
              </a:lnSpc>
              <a:buNone/>
            </a:pPr>
            <a:r>
              <a:rPr lang="en-US" sz="4600" b="1" dirty="0">
                <a:solidFill>
                  <a:srgbClr val="000000"/>
                </a:solidFill>
                <a:latin typeface="Petrona Bold" pitchFamily="34" charset="0"/>
                <a:ea typeface="Petrona Bold" pitchFamily="34" charset="-122"/>
                <a:cs typeface="Petrona Bold" pitchFamily="34" charset="-120"/>
              </a:rPr>
              <a:t>Flexible Learning and Digital Transformation</a:t>
            </a:r>
            <a:endParaRPr lang="en-US" sz="4600" dirty="0"/>
          </a:p>
        </p:txBody>
      </p:sp>
      <p:sp>
        <p:nvSpPr>
          <p:cNvPr id="4" name="Shape 1"/>
          <p:cNvSpPr/>
          <p:nvPr/>
        </p:nvSpPr>
        <p:spPr>
          <a:xfrm>
            <a:off x="780217" y="5025152"/>
            <a:ext cx="501491" cy="501491"/>
          </a:xfrm>
          <a:prstGeom prst="roundRect">
            <a:avLst>
              <a:gd name="adj" fmla="val 18670"/>
            </a:avLst>
          </a:prstGeom>
          <a:solidFill>
            <a:srgbClr val="CCEEFF"/>
          </a:solidFill>
          <a:ln w="7620">
            <a:solidFill>
              <a:srgbClr val="B2D4E5"/>
            </a:solidFill>
            <a:prstDash val="solid"/>
          </a:ln>
        </p:spPr>
      </p:sp>
      <p:sp>
        <p:nvSpPr>
          <p:cNvPr id="5" name="Text 2"/>
          <p:cNvSpPr/>
          <p:nvPr/>
        </p:nvSpPr>
        <p:spPr>
          <a:xfrm>
            <a:off x="955834" y="5100280"/>
            <a:ext cx="150257" cy="351115"/>
          </a:xfrm>
          <a:prstGeom prst="rect">
            <a:avLst/>
          </a:prstGeom>
          <a:noFill/>
          <a:ln/>
        </p:spPr>
        <p:txBody>
          <a:bodyPr wrap="none" lIns="0" tIns="0" rIns="0" bIns="0" rtlCol="0" anchor="t"/>
          <a:lstStyle/>
          <a:p>
            <a:pPr marL="0" indent="0" algn="ctr">
              <a:lnSpc>
                <a:spcPts val="2750"/>
              </a:lnSpc>
              <a:buNone/>
            </a:pPr>
            <a:r>
              <a:rPr lang="en-US" sz="2750" b="1" dirty="0">
                <a:solidFill>
                  <a:srgbClr val="272525"/>
                </a:solidFill>
                <a:latin typeface="Petrona Bold" pitchFamily="34" charset="0"/>
                <a:ea typeface="Petrona Bold" pitchFamily="34" charset="-122"/>
                <a:cs typeface="Petrona Bold" pitchFamily="34" charset="-120"/>
              </a:rPr>
              <a:t>1</a:t>
            </a:r>
            <a:endParaRPr lang="en-US" sz="2750" dirty="0"/>
          </a:p>
        </p:txBody>
      </p:sp>
      <p:sp>
        <p:nvSpPr>
          <p:cNvPr id="6" name="Text 3"/>
          <p:cNvSpPr/>
          <p:nvPr/>
        </p:nvSpPr>
        <p:spPr>
          <a:xfrm>
            <a:off x="1504593" y="5025152"/>
            <a:ext cx="2925842" cy="365641"/>
          </a:xfrm>
          <a:prstGeom prst="rect">
            <a:avLst/>
          </a:prstGeom>
          <a:noFill/>
          <a:ln/>
        </p:spPr>
        <p:txBody>
          <a:bodyPr wrap="none" lIns="0" tIns="0" rIns="0" bIns="0" rtlCol="0" anchor="t"/>
          <a:lstStyle/>
          <a:p>
            <a:pPr marL="0" indent="0">
              <a:lnSpc>
                <a:spcPts val="2850"/>
              </a:lnSpc>
              <a:buNone/>
            </a:pPr>
            <a:r>
              <a:rPr lang="en-US" sz="3200" b="1" dirty="0">
                <a:solidFill>
                  <a:srgbClr val="272525"/>
                </a:solidFill>
                <a:latin typeface="Petrona Bold" pitchFamily="34" charset="0"/>
                <a:ea typeface="Petrona Bold" pitchFamily="34" charset="-122"/>
                <a:cs typeface="Petrona Bold" pitchFamily="34" charset="-120"/>
              </a:rPr>
              <a:t>Online Learning</a:t>
            </a:r>
            <a:endParaRPr lang="en-US" sz="3200" dirty="0"/>
          </a:p>
        </p:txBody>
      </p:sp>
      <p:sp>
        <p:nvSpPr>
          <p:cNvPr id="7" name="Text 4"/>
          <p:cNvSpPr/>
          <p:nvPr/>
        </p:nvSpPr>
        <p:spPr>
          <a:xfrm>
            <a:off x="1504593" y="5524500"/>
            <a:ext cx="4056578" cy="1782961"/>
          </a:xfrm>
          <a:prstGeom prst="rect">
            <a:avLst/>
          </a:prstGeom>
          <a:noFill/>
          <a:ln/>
        </p:spPr>
        <p:txBody>
          <a:bodyPr wrap="square" lIns="0" tIns="0" rIns="0" bIns="0" rtlCol="0" anchor="t"/>
          <a:lstStyle/>
          <a:p>
            <a:pPr marL="0" indent="0">
              <a:lnSpc>
                <a:spcPts val="2800"/>
              </a:lnSpc>
              <a:buNone/>
            </a:pPr>
            <a:r>
              <a:rPr lang="en-US" sz="2400" dirty="0">
                <a:solidFill>
                  <a:srgbClr val="272525"/>
                </a:solidFill>
                <a:latin typeface="Inter" pitchFamily="34" charset="0"/>
                <a:ea typeface="Inter" pitchFamily="34" charset="-122"/>
                <a:cs typeface="Inter" pitchFamily="34" charset="-120"/>
              </a:rPr>
              <a:t>CHED supports the adoption of online, blended, and hybrid learning modalities, making education more accessible and adaptable.</a:t>
            </a:r>
            <a:endParaRPr lang="en-US" sz="2400" dirty="0"/>
          </a:p>
        </p:txBody>
      </p:sp>
      <p:sp>
        <p:nvSpPr>
          <p:cNvPr id="8" name="Shape 5"/>
          <p:cNvSpPr/>
          <p:nvPr/>
        </p:nvSpPr>
        <p:spPr>
          <a:xfrm>
            <a:off x="5211128" y="5025152"/>
            <a:ext cx="501491" cy="501491"/>
          </a:xfrm>
          <a:prstGeom prst="roundRect">
            <a:avLst>
              <a:gd name="adj" fmla="val 18670"/>
            </a:avLst>
          </a:prstGeom>
          <a:solidFill>
            <a:srgbClr val="CCEEFF"/>
          </a:solidFill>
          <a:ln w="7620">
            <a:solidFill>
              <a:srgbClr val="B2D4E5"/>
            </a:solidFill>
            <a:prstDash val="solid"/>
          </a:ln>
        </p:spPr>
      </p:sp>
      <p:sp>
        <p:nvSpPr>
          <p:cNvPr id="9" name="Text 6"/>
          <p:cNvSpPr/>
          <p:nvPr/>
        </p:nvSpPr>
        <p:spPr>
          <a:xfrm>
            <a:off x="5362337" y="5100280"/>
            <a:ext cx="199072" cy="351115"/>
          </a:xfrm>
          <a:prstGeom prst="rect">
            <a:avLst/>
          </a:prstGeom>
          <a:noFill/>
          <a:ln/>
        </p:spPr>
        <p:txBody>
          <a:bodyPr wrap="none" lIns="0" tIns="0" rIns="0" bIns="0" rtlCol="0" anchor="t"/>
          <a:lstStyle/>
          <a:p>
            <a:pPr marL="0" indent="0" algn="ctr">
              <a:lnSpc>
                <a:spcPts val="2750"/>
              </a:lnSpc>
              <a:buNone/>
            </a:pPr>
            <a:r>
              <a:rPr lang="en-US" sz="2750" b="1" dirty="0">
                <a:solidFill>
                  <a:srgbClr val="272525"/>
                </a:solidFill>
                <a:latin typeface="Petrona Bold" pitchFamily="34" charset="0"/>
                <a:ea typeface="Petrona Bold" pitchFamily="34" charset="-122"/>
                <a:cs typeface="Petrona Bold" pitchFamily="34" charset="-120"/>
              </a:rPr>
              <a:t>2</a:t>
            </a:r>
            <a:endParaRPr lang="en-US" sz="2750" dirty="0"/>
          </a:p>
        </p:txBody>
      </p:sp>
      <p:sp>
        <p:nvSpPr>
          <p:cNvPr id="10" name="Text 7"/>
          <p:cNvSpPr/>
          <p:nvPr/>
        </p:nvSpPr>
        <p:spPr>
          <a:xfrm>
            <a:off x="5935504" y="5025152"/>
            <a:ext cx="2925842" cy="365641"/>
          </a:xfrm>
          <a:prstGeom prst="rect">
            <a:avLst/>
          </a:prstGeom>
          <a:noFill/>
          <a:ln/>
        </p:spPr>
        <p:txBody>
          <a:bodyPr wrap="none" lIns="0" tIns="0" rIns="0" bIns="0" rtlCol="0" anchor="t"/>
          <a:lstStyle/>
          <a:p>
            <a:pPr marL="0" indent="0">
              <a:lnSpc>
                <a:spcPts val="2850"/>
              </a:lnSpc>
              <a:buNone/>
            </a:pPr>
            <a:r>
              <a:rPr lang="en-US" sz="3200" b="1" dirty="0">
                <a:solidFill>
                  <a:srgbClr val="272525"/>
                </a:solidFill>
                <a:latin typeface="Petrona Bold" pitchFamily="34" charset="0"/>
                <a:ea typeface="Petrona Bold" pitchFamily="34" charset="-122"/>
                <a:cs typeface="Petrona Bold" pitchFamily="34" charset="-120"/>
              </a:rPr>
              <a:t>Digital Infrastructure</a:t>
            </a:r>
            <a:endParaRPr lang="en-US" sz="3200" dirty="0"/>
          </a:p>
        </p:txBody>
      </p:sp>
      <p:sp>
        <p:nvSpPr>
          <p:cNvPr id="11" name="Text 8"/>
          <p:cNvSpPr/>
          <p:nvPr/>
        </p:nvSpPr>
        <p:spPr>
          <a:xfrm>
            <a:off x="5935504" y="5524500"/>
            <a:ext cx="4056578" cy="1782961"/>
          </a:xfrm>
          <a:prstGeom prst="rect">
            <a:avLst/>
          </a:prstGeom>
          <a:noFill/>
          <a:ln/>
        </p:spPr>
        <p:txBody>
          <a:bodyPr wrap="square" lIns="0" tIns="0" rIns="0" bIns="0" rtlCol="0" anchor="t"/>
          <a:lstStyle/>
          <a:p>
            <a:pPr marL="0" indent="0">
              <a:lnSpc>
                <a:spcPts val="2800"/>
              </a:lnSpc>
              <a:buNone/>
            </a:pPr>
            <a:r>
              <a:rPr lang="en-US" sz="2400" dirty="0">
                <a:solidFill>
                  <a:srgbClr val="272525"/>
                </a:solidFill>
                <a:latin typeface="Inter" pitchFamily="34" charset="0"/>
                <a:ea typeface="Inter" pitchFamily="34" charset="-122"/>
                <a:cs typeface="Inter" pitchFamily="34" charset="-120"/>
              </a:rPr>
              <a:t>CHED invests in developing digital infrastructure and training faculty in digital pedagogy to enhance student learning experiences.</a:t>
            </a:r>
            <a:endParaRPr lang="en-US" sz="2400" dirty="0"/>
          </a:p>
        </p:txBody>
      </p:sp>
      <p:sp>
        <p:nvSpPr>
          <p:cNvPr id="12" name="Shape 9"/>
          <p:cNvSpPr/>
          <p:nvPr/>
        </p:nvSpPr>
        <p:spPr>
          <a:xfrm>
            <a:off x="9642038" y="5025152"/>
            <a:ext cx="501491" cy="501491"/>
          </a:xfrm>
          <a:prstGeom prst="roundRect">
            <a:avLst>
              <a:gd name="adj" fmla="val 18670"/>
            </a:avLst>
          </a:prstGeom>
          <a:solidFill>
            <a:srgbClr val="CCEEFF"/>
          </a:solidFill>
          <a:ln w="7620">
            <a:solidFill>
              <a:srgbClr val="B2D4E5"/>
            </a:solidFill>
            <a:prstDash val="solid"/>
          </a:ln>
        </p:spPr>
      </p:sp>
      <p:sp>
        <p:nvSpPr>
          <p:cNvPr id="13" name="Text 10"/>
          <p:cNvSpPr/>
          <p:nvPr/>
        </p:nvSpPr>
        <p:spPr>
          <a:xfrm>
            <a:off x="9793367" y="5100280"/>
            <a:ext cx="198715" cy="351115"/>
          </a:xfrm>
          <a:prstGeom prst="rect">
            <a:avLst/>
          </a:prstGeom>
          <a:noFill/>
          <a:ln/>
        </p:spPr>
        <p:txBody>
          <a:bodyPr wrap="none" lIns="0" tIns="0" rIns="0" bIns="0" rtlCol="0" anchor="t"/>
          <a:lstStyle/>
          <a:p>
            <a:pPr marL="0" indent="0" algn="ctr">
              <a:lnSpc>
                <a:spcPts val="2750"/>
              </a:lnSpc>
              <a:buNone/>
            </a:pPr>
            <a:r>
              <a:rPr lang="en-US" sz="2750" b="1" dirty="0">
                <a:solidFill>
                  <a:srgbClr val="272525"/>
                </a:solidFill>
                <a:latin typeface="Petrona Bold" pitchFamily="34" charset="0"/>
                <a:ea typeface="Petrona Bold" pitchFamily="34" charset="-122"/>
                <a:cs typeface="Petrona Bold" pitchFamily="34" charset="-120"/>
              </a:rPr>
              <a:t>3</a:t>
            </a:r>
            <a:endParaRPr lang="en-US" sz="2750" dirty="0"/>
          </a:p>
        </p:txBody>
      </p:sp>
      <p:sp>
        <p:nvSpPr>
          <p:cNvPr id="14" name="Text 11"/>
          <p:cNvSpPr/>
          <p:nvPr/>
        </p:nvSpPr>
        <p:spPr>
          <a:xfrm>
            <a:off x="10366415" y="5025152"/>
            <a:ext cx="2925842" cy="365641"/>
          </a:xfrm>
          <a:prstGeom prst="rect">
            <a:avLst/>
          </a:prstGeom>
          <a:noFill/>
          <a:ln/>
        </p:spPr>
        <p:txBody>
          <a:bodyPr wrap="none" lIns="0" tIns="0" rIns="0" bIns="0" rtlCol="0" anchor="t"/>
          <a:lstStyle/>
          <a:p>
            <a:pPr marL="0" indent="0">
              <a:lnSpc>
                <a:spcPts val="2850"/>
              </a:lnSpc>
              <a:buNone/>
            </a:pPr>
            <a:r>
              <a:rPr lang="en-US" sz="3200" b="1" dirty="0">
                <a:solidFill>
                  <a:srgbClr val="272525"/>
                </a:solidFill>
                <a:latin typeface="Petrona Bold" pitchFamily="34" charset="0"/>
                <a:ea typeface="Petrona Bold" pitchFamily="34" charset="-122"/>
                <a:cs typeface="Petrona Bold" pitchFamily="34" charset="-120"/>
              </a:rPr>
              <a:t>Digital Rise Program</a:t>
            </a:r>
            <a:endParaRPr lang="en-US" sz="3200" dirty="0"/>
          </a:p>
        </p:txBody>
      </p:sp>
      <p:sp>
        <p:nvSpPr>
          <p:cNvPr id="15" name="Text 12"/>
          <p:cNvSpPr/>
          <p:nvPr/>
        </p:nvSpPr>
        <p:spPr>
          <a:xfrm>
            <a:off x="10366415" y="5524500"/>
            <a:ext cx="4056578" cy="1426369"/>
          </a:xfrm>
          <a:prstGeom prst="rect">
            <a:avLst/>
          </a:prstGeom>
          <a:noFill/>
          <a:ln/>
        </p:spPr>
        <p:txBody>
          <a:bodyPr wrap="square" lIns="0" tIns="0" rIns="0" bIns="0" rtlCol="0" anchor="t"/>
          <a:lstStyle/>
          <a:p>
            <a:pPr marL="0" indent="0">
              <a:lnSpc>
                <a:spcPts val="2800"/>
              </a:lnSpc>
              <a:buNone/>
            </a:pPr>
            <a:r>
              <a:rPr lang="en-US" sz="2400" dirty="0">
                <a:solidFill>
                  <a:srgbClr val="272525"/>
                </a:solidFill>
                <a:latin typeface="Inter" pitchFamily="34" charset="0"/>
                <a:ea typeface="Inter" pitchFamily="34" charset="-122"/>
                <a:cs typeface="Inter" pitchFamily="34" charset="-120"/>
              </a:rPr>
              <a:t>CHED's Digital Rise Program provides funding and support for universities to establish digital learning platforms.</a:t>
            </a:r>
            <a:endParaRPr lang="en-US" sz="2400" dirty="0"/>
          </a:p>
        </p:txBody>
      </p:sp>
      <p:pic>
        <p:nvPicPr>
          <p:cNvPr id="17" name="Picture 16">
            <a:extLst>
              <a:ext uri="{FF2B5EF4-FFF2-40B4-BE49-F238E27FC236}">
                <a16:creationId xmlns:a16="http://schemas.microsoft.com/office/drawing/2014/main" id="{4D587E94-DC72-4DB2-B7BB-7E845BAC1F04}"/>
              </a:ext>
            </a:extLst>
          </p:cNvPr>
          <p:cNvPicPr>
            <a:picLocks noChangeAspect="1"/>
          </p:cNvPicPr>
          <p:nvPr/>
        </p:nvPicPr>
        <p:blipFill rotWithShape="1">
          <a:blip r:embed="rId4"/>
          <a:srcRect b="18251"/>
          <a:stretch/>
        </p:blipFill>
        <p:spPr>
          <a:xfrm>
            <a:off x="-221575" y="-1170896"/>
            <a:ext cx="7620000" cy="41502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1887"/>
          </a:xfrm>
          <a:prstGeom prst="rect">
            <a:avLst/>
          </a:prstGeom>
        </p:spPr>
      </p:pic>
      <p:sp>
        <p:nvSpPr>
          <p:cNvPr id="3" name="Text 0"/>
          <p:cNvSpPr/>
          <p:nvPr/>
        </p:nvSpPr>
        <p:spPr>
          <a:xfrm>
            <a:off x="759262" y="3483412"/>
            <a:ext cx="6507837" cy="711756"/>
          </a:xfrm>
          <a:prstGeom prst="rect">
            <a:avLst/>
          </a:prstGeom>
          <a:noFill/>
          <a:ln/>
        </p:spPr>
        <p:txBody>
          <a:bodyPr wrap="none" lIns="0" tIns="0" rIns="0" bIns="0" rtlCol="0" anchor="t"/>
          <a:lstStyle/>
          <a:p>
            <a:pPr marL="0" indent="0">
              <a:lnSpc>
                <a:spcPts val="5600"/>
              </a:lnSpc>
              <a:buNone/>
            </a:pPr>
            <a:r>
              <a:rPr lang="en-US" sz="4450" b="1" dirty="0">
                <a:solidFill>
                  <a:srgbClr val="000000"/>
                </a:solidFill>
                <a:latin typeface="Petrona Bold" pitchFamily="34" charset="0"/>
                <a:ea typeface="Petrona Bold" pitchFamily="34" charset="-122"/>
                <a:cs typeface="Petrona Bold" pitchFamily="34" charset="-120"/>
              </a:rPr>
              <a:t>Research and Innovation</a:t>
            </a:r>
            <a:endParaRPr lang="en-US" sz="4450" dirty="0"/>
          </a:p>
        </p:txBody>
      </p:sp>
      <p:pic>
        <p:nvPicPr>
          <p:cNvPr id="4" name="Image 1" descr="preencoded.png"/>
          <p:cNvPicPr>
            <a:picLocks noChangeAspect="1"/>
          </p:cNvPicPr>
          <p:nvPr/>
        </p:nvPicPr>
        <p:blipFill>
          <a:blip r:embed="rId4"/>
          <a:stretch>
            <a:fillRect/>
          </a:stretch>
        </p:blipFill>
        <p:spPr>
          <a:xfrm>
            <a:off x="759262" y="4520565"/>
            <a:ext cx="4370546" cy="867727"/>
          </a:xfrm>
          <a:prstGeom prst="rect">
            <a:avLst/>
          </a:prstGeom>
        </p:spPr>
      </p:pic>
      <p:sp>
        <p:nvSpPr>
          <p:cNvPr id="5" name="Text 1"/>
          <p:cNvSpPr/>
          <p:nvPr/>
        </p:nvSpPr>
        <p:spPr>
          <a:xfrm>
            <a:off x="976193" y="5713690"/>
            <a:ext cx="2847380" cy="355997"/>
          </a:xfrm>
          <a:prstGeom prst="rect">
            <a:avLst/>
          </a:prstGeom>
          <a:noFill/>
          <a:ln/>
        </p:spPr>
        <p:txBody>
          <a:bodyPr wrap="none" lIns="0" tIns="0" rIns="0" bIns="0" rtlCol="0" anchor="t"/>
          <a:lstStyle/>
          <a:p>
            <a:pPr marL="0" indent="0" algn="l">
              <a:lnSpc>
                <a:spcPts val="2800"/>
              </a:lnSpc>
              <a:buNone/>
            </a:pPr>
            <a:r>
              <a:rPr lang="en-US" sz="3200" b="1" dirty="0">
                <a:solidFill>
                  <a:srgbClr val="272525"/>
                </a:solidFill>
                <a:latin typeface="Petrona Bold" pitchFamily="34" charset="0"/>
                <a:ea typeface="Petrona Bold" pitchFamily="34" charset="-122"/>
                <a:cs typeface="Petrona Bold" pitchFamily="34" charset="-120"/>
              </a:rPr>
              <a:t>National and Regional </a:t>
            </a:r>
          </a:p>
          <a:p>
            <a:pPr marL="0" indent="0" algn="l">
              <a:lnSpc>
                <a:spcPts val="2800"/>
              </a:lnSpc>
              <a:buNone/>
            </a:pPr>
            <a:r>
              <a:rPr lang="en-US" sz="3200" b="1" dirty="0">
                <a:solidFill>
                  <a:srgbClr val="272525"/>
                </a:solidFill>
                <a:latin typeface="Petrona Bold" pitchFamily="34" charset="0"/>
                <a:ea typeface="Petrona Bold" pitchFamily="34" charset="-122"/>
                <a:cs typeface="Petrona Bold" pitchFamily="34" charset="-120"/>
              </a:rPr>
              <a:t>Priorities</a:t>
            </a:r>
            <a:endParaRPr lang="en-US" sz="3200" dirty="0"/>
          </a:p>
        </p:txBody>
      </p:sp>
      <p:sp>
        <p:nvSpPr>
          <p:cNvPr id="6" name="Text 2"/>
          <p:cNvSpPr/>
          <p:nvPr/>
        </p:nvSpPr>
        <p:spPr>
          <a:xfrm>
            <a:off x="976193" y="6418395"/>
            <a:ext cx="4153606" cy="1041202"/>
          </a:xfrm>
          <a:prstGeom prst="rect">
            <a:avLst/>
          </a:prstGeom>
          <a:noFill/>
          <a:ln/>
        </p:spPr>
        <p:txBody>
          <a:bodyPr wrap="square" lIns="0" tIns="0" rIns="0" bIns="0" rtlCol="0" anchor="t"/>
          <a:lstStyle/>
          <a:p>
            <a:pPr marL="0" indent="0" algn="l">
              <a:lnSpc>
                <a:spcPts val="2700"/>
              </a:lnSpc>
              <a:buNone/>
            </a:pPr>
            <a:r>
              <a:rPr lang="en-US" sz="2000" dirty="0">
                <a:solidFill>
                  <a:srgbClr val="272525"/>
                </a:solidFill>
                <a:latin typeface="Inter" pitchFamily="34" charset="0"/>
                <a:ea typeface="Inter" pitchFamily="34" charset="-122"/>
                <a:cs typeface="Inter" pitchFamily="34" charset="-120"/>
              </a:rPr>
              <a:t>CHED encourages HEIs to engage in research that addresses national and regional priorities.</a:t>
            </a:r>
            <a:endParaRPr lang="en-US" sz="2000" dirty="0"/>
          </a:p>
        </p:txBody>
      </p:sp>
      <p:pic>
        <p:nvPicPr>
          <p:cNvPr id="7" name="Image 2" descr="preencoded.png"/>
          <p:cNvPicPr>
            <a:picLocks noChangeAspect="1"/>
          </p:cNvPicPr>
          <p:nvPr/>
        </p:nvPicPr>
        <p:blipFill>
          <a:blip r:embed="rId5"/>
          <a:stretch>
            <a:fillRect/>
          </a:stretch>
        </p:blipFill>
        <p:spPr>
          <a:xfrm>
            <a:off x="5129808" y="4520565"/>
            <a:ext cx="4370665" cy="867727"/>
          </a:xfrm>
          <a:prstGeom prst="rect">
            <a:avLst/>
          </a:prstGeom>
        </p:spPr>
      </p:pic>
      <p:sp>
        <p:nvSpPr>
          <p:cNvPr id="8" name="Text 3"/>
          <p:cNvSpPr/>
          <p:nvPr/>
        </p:nvSpPr>
        <p:spPr>
          <a:xfrm>
            <a:off x="5346740" y="5713690"/>
            <a:ext cx="2856786" cy="355997"/>
          </a:xfrm>
          <a:prstGeom prst="rect">
            <a:avLst/>
          </a:prstGeom>
          <a:noFill/>
          <a:ln/>
        </p:spPr>
        <p:txBody>
          <a:bodyPr wrap="none" lIns="0" tIns="0" rIns="0" bIns="0" rtlCol="0" anchor="t"/>
          <a:lstStyle/>
          <a:p>
            <a:pPr marL="0" indent="0" algn="l">
              <a:lnSpc>
                <a:spcPts val="2800"/>
              </a:lnSpc>
              <a:buNone/>
            </a:pPr>
            <a:r>
              <a:rPr lang="en-US" sz="3200" b="1" dirty="0">
                <a:solidFill>
                  <a:srgbClr val="272525"/>
                </a:solidFill>
                <a:latin typeface="Petrona Bold" pitchFamily="34" charset="0"/>
                <a:ea typeface="Petrona Bold" pitchFamily="34" charset="-122"/>
                <a:cs typeface="Petrona Bold" pitchFamily="34" charset="-120"/>
              </a:rPr>
              <a:t>Grants and Incentives</a:t>
            </a:r>
            <a:endParaRPr lang="en-US" sz="3200" dirty="0"/>
          </a:p>
        </p:txBody>
      </p:sp>
      <p:sp>
        <p:nvSpPr>
          <p:cNvPr id="9" name="Text 4"/>
          <p:cNvSpPr/>
          <p:nvPr/>
        </p:nvSpPr>
        <p:spPr>
          <a:xfrm>
            <a:off x="5346739" y="6199823"/>
            <a:ext cx="4153733" cy="1041202"/>
          </a:xfrm>
          <a:prstGeom prst="rect">
            <a:avLst/>
          </a:prstGeom>
          <a:noFill/>
          <a:ln/>
        </p:spPr>
        <p:txBody>
          <a:bodyPr wrap="square" lIns="0" tIns="0" rIns="0" bIns="0" rtlCol="0" anchor="t"/>
          <a:lstStyle/>
          <a:p>
            <a:pPr marL="0" indent="0" algn="l">
              <a:lnSpc>
                <a:spcPts val="2700"/>
              </a:lnSpc>
              <a:buNone/>
            </a:pPr>
            <a:r>
              <a:rPr lang="en-US" sz="2000" dirty="0">
                <a:solidFill>
                  <a:srgbClr val="272525"/>
                </a:solidFill>
                <a:latin typeface="Inter" pitchFamily="34" charset="0"/>
                <a:ea typeface="Inter" pitchFamily="34" charset="-122"/>
                <a:cs typeface="Inter" pitchFamily="34" charset="-120"/>
              </a:rPr>
              <a:t>CHED offers grants and incentives for innovative research projects, fostering a research culture within institutions through IDIG.</a:t>
            </a:r>
            <a:endParaRPr lang="en-US" sz="2000" dirty="0"/>
          </a:p>
        </p:txBody>
      </p:sp>
      <p:pic>
        <p:nvPicPr>
          <p:cNvPr id="10" name="Image 3" descr="preencoded.png"/>
          <p:cNvPicPr>
            <a:picLocks noChangeAspect="1"/>
          </p:cNvPicPr>
          <p:nvPr/>
        </p:nvPicPr>
        <p:blipFill>
          <a:blip r:embed="rId6"/>
          <a:stretch>
            <a:fillRect/>
          </a:stretch>
        </p:blipFill>
        <p:spPr>
          <a:xfrm>
            <a:off x="9500473" y="4520565"/>
            <a:ext cx="4370665" cy="867727"/>
          </a:xfrm>
          <a:prstGeom prst="rect">
            <a:avLst/>
          </a:prstGeom>
        </p:spPr>
      </p:pic>
      <p:sp>
        <p:nvSpPr>
          <p:cNvPr id="11" name="Text 5"/>
          <p:cNvSpPr/>
          <p:nvPr/>
        </p:nvSpPr>
        <p:spPr>
          <a:xfrm>
            <a:off x="9717405" y="5713690"/>
            <a:ext cx="2934295" cy="355997"/>
          </a:xfrm>
          <a:prstGeom prst="rect">
            <a:avLst/>
          </a:prstGeom>
          <a:noFill/>
          <a:ln/>
        </p:spPr>
        <p:txBody>
          <a:bodyPr wrap="none" lIns="0" tIns="0" rIns="0" bIns="0" rtlCol="0" anchor="t"/>
          <a:lstStyle/>
          <a:p>
            <a:pPr marL="0" indent="0" algn="l">
              <a:lnSpc>
                <a:spcPts val="2800"/>
              </a:lnSpc>
              <a:buNone/>
            </a:pPr>
            <a:r>
              <a:rPr lang="en-US" sz="3200" b="1" dirty="0">
                <a:solidFill>
                  <a:srgbClr val="272525"/>
                </a:solidFill>
                <a:latin typeface="Petrona Bold" pitchFamily="34" charset="0"/>
                <a:ea typeface="Petrona Bold" pitchFamily="34" charset="-122"/>
                <a:cs typeface="Petrona Bold" pitchFamily="34" charset="-120"/>
              </a:rPr>
              <a:t>Knowledge Generation</a:t>
            </a:r>
            <a:endParaRPr lang="en-US" sz="3200" dirty="0"/>
          </a:p>
        </p:txBody>
      </p:sp>
      <p:sp>
        <p:nvSpPr>
          <p:cNvPr id="12" name="Text 6"/>
          <p:cNvSpPr/>
          <p:nvPr/>
        </p:nvSpPr>
        <p:spPr>
          <a:xfrm>
            <a:off x="9717404" y="6199823"/>
            <a:ext cx="4153733" cy="1041202"/>
          </a:xfrm>
          <a:prstGeom prst="rect">
            <a:avLst/>
          </a:prstGeom>
          <a:noFill/>
          <a:ln/>
        </p:spPr>
        <p:txBody>
          <a:bodyPr wrap="square" lIns="0" tIns="0" rIns="0" bIns="0" rtlCol="0" anchor="t"/>
          <a:lstStyle/>
          <a:p>
            <a:pPr marL="0" indent="0" algn="l">
              <a:lnSpc>
                <a:spcPts val="2700"/>
              </a:lnSpc>
              <a:buNone/>
            </a:pPr>
            <a:r>
              <a:rPr lang="en-US" sz="2000" dirty="0">
                <a:solidFill>
                  <a:srgbClr val="272525"/>
                </a:solidFill>
                <a:latin typeface="Inter" pitchFamily="34" charset="0"/>
                <a:ea typeface="Inter" pitchFamily="34" charset="-122"/>
                <a:cs typeface="Inter" pitchFamily="34" charset="-120"/>
              </a:rPr>
              <a:t>Research contributes to the country's development through knowledge generation and technology transfer.</a:t>
            </a:r>
            <a:endParaRPr lang="en-US" sz="2000" dirty="0"/>
          </a:p>
        </p:txBody>
      </p:sp>
      <p:pic>
        <p:nvPicPr>
          <p:cNvPr id="16" name="Picture 15">
            <a:extLst>
              <a:ext uri="{FF2B5EF4-FFF2-40B4-BE49-F238E27FC236}">
                <a16:creationId xmlns:a16="http://schemas.microsoft.com/office/drawing/2014/main" id="{53B279A1-A8F1-4A22-8395-3B9F71728D52}"/>
              </a:ext>
            </a:extLst>
          </p:cNvPr>
          <p:cNvPicPr>
            <a:picLocks noChangeAspect="1"/>
          </p:cNvPicPr>
          <p:nvPr/>
        </p:nvPicPr>
        <p:blipFill rotWithShape="1">
          <a:blip r:embed="rId7"/>
          <a:srcRect t="18824" b="22806"/>
          <a:stretch/>
        </p:blipFill>
        <p:spPr>
          <a:xfrm>
            <a:off x="2143794" y="-1"/>
            <a:ext cx="9895507" cy="27118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Text 0"/>
          <p:cNvSpPr/>
          <p:nvPr/>
        </p:nvSpPr>
        <p:spPr>
          <a:xfrm>
            <a:off x="864037" y="4345900"/>
            <a:ext cx="11891843" cy="809982"/>
          </a:xfrm>
          <a:prstGeom prst="rect">
            <a:avLst/>
          </a:prstGeom>
          <a:noFill/>
          <a:ln/>
        </p:spPr>
        <p:txBody>
          <a:bodyPr wrap="none" lIns="0" tIns="0" rIns="0" bIns="0" rtlCol="0" anchor="t"/>
          <a:lstStyle/>
          <a:p>
            <a:pPr marL="0" indent="0">
              <a:lnSpc>
                <a:spcPts val="6350"/>
              </a:lnSpc>
              <a:buNone/>
            </a:pPr>
            <a:r>
              <a:rPr lang="en-US" sz="5100" b="1" dirty="0">
                <a:solidFill>
                  <a:srgbClr val="000000"/>
                </a:solidFill>
                <a:latin typeface="Petrona Bold" pitchFamily="34" charset="0"/>
                <a:ea typeface="Petrona Bold" pitchFamily="34" charset="-122"/>
                <a:cs typeface="Petrona Bold" pitchFamily="34" charset="-120"/>
              </a:rPr>
              <a:t>Governance and Regulatory Compliance</a:t>
            </a:r>
            <a:endParaRPr lang="en-US" sz="5100" dirty="0"/>
          </a:p>
        </p:txBody>
      </p:sp>
      <p:sp>
        <p:nvSpPr>
          <p:cNvPr id="4" name="Shape 1"/>
          <p:cNvSpPr/>
          <p:nvPr/>
        </p:nvSpPr>
        <p:spPr>
          <a:xfrm>
            <a:off x="864037" y="5526167"/>
            <a:ext cx="12902327" cy="1443514"/>
          </a:xfrm>
          <a:prstGeom prst="roundRect">
            <a:avLst>
              <a:gd name="adj" fmla="val 7183"/>
            </a:avLst>
          </a:prstGeom>
          <a:noFill/>
          <a:ln w="15240">
            <a:solidFill>
              <a:srgbClr val="000000">
                <a:alpha val="8000"/>
              </a:srgbClr>
            </a:solidFill>
            <a:prstDash val="solid"/>
          </a:ln>
        </p:spPr>
      </p:sp>
      <p:sp>
        <p:nvSpPr>
          <p:cNvPr id="5" name="Shape 2"/>
          <p:cNvSpPr/>
          <p:nvPr/>
        </p:nvSpPr>
        <p:spPr>
          <a:xfrm>
            <a:off x="879277" y="5541407"/>
            <a:ext cx="12871847" cy="706517"/>
          </a:xfrm>
          <a:prstGeom prst="rect">
            <a:avLst/>
          </a:prstGeom>
          <a:solidFill>
            <a:srgbClr val="FFFFFF">
              <a:alpha val="4000"/>
            </a:srgbClr>
          </a:solidFill>
          <a:ln/>
        </p:spPr>
      </p:sp>
      <p:sp>
        <p:nvSpPr>
          <p:cNvPr id="6" name="Text 3"/>
          <p:cNvSpPr/>
          <p:nvPr/>
        </p:nvSpPr>
        <p:spPr>
          <a:xfrm>
            <a:off x="1126093" y="5697141"/>
            <a:ext cx="5938480" cy="395049"/>
          </a:xfrm>
          <a:prstGeom prst="rect">
            <a:avLst/>
          </a:prstGeom>
          <a:noFill/>
          <a:ln/>
        </p:spPr>
        <p:txBody>
          <a:bodyPr wrap="none" lIns="0" tIns="0" rIns="0" bIns="0" rtlCol="0" anchor="t"/>
          <a:lstStyle/>
          <a:p>
            <a:pPr marL="0" indent="0">
              <a:lnSpc>
                <a:spcPts val="3100"/>
              </a:lnSpc>
              <a:buNone/>
            </a:pPr>
            <a:r>
              <a:rPr lang="en-US" sz="2800" dirty="0">
                <a:solidFill>
                  <a:srgbClr val="272525"/>
                </a:solidFill>
                <a:latin typeface="Inter" pitchFamily="34" charset="0"/>
                <a:ea typeface="Inter" pitchFamily="34" charset="-122"/>
                <a:cs typeface="Inter" pitchFamily="34" charset="-120"/>
              </a:rPr>
              <a:t>Streamlined Processes</a:t>
            </a:r>
            <a:endParaRPr lang="en-US" sz="2800" dirty="0"/>
          </a:p>
        </p:txBody>
      </p:sp>
      <p:sp>
        <p:nvSpPr>
          <p:cNvPr id="7" name="Text 4"/>
          <p:cNvSpPr/>
          <p:nvPr/>
        </p:nvSpPr>
        <p:spPr>
          <a:xfrm>
            <a:off x="7565827" y="5697141"/>
            <a:ext cx="5938480" cy="395049"/>
          </a:xfrm>
          <a:prstGeom prst="rect">
            <a:avLst/>
          </a:prstGeom>
          <a:noFill/>
          <a:ln/>
        </p:spPr>
        <p:txBody>
          <a:bodyPr wrap="none" lIns="0" tIns="0" rIns="0" bIns="0" rtlCol="0" anchor="t"/>
          <a:lstStyle/>
          <a:p>
            <a:pPr marL="0" indent="0">
              <a:lnSpc>
                <a:spcPts val="3100"/>
              </a:lnSpc>
              <a:buNone/>
            </a:pPr>
            <a:r>
              <a:rPr lang="en-US" sz="2800" dirty="0">
                <a:solidFill>
                  <a:srgbClr val="272525"/>
                </a:solidFill>
                <a:latin typeface="Inter" pitchFamily="34" charset="0"/>
                <a:ea typeface="Inter" pitchFamily="34" charset="-122"/>
                <a:cs typeface="Inter" pitchFamily="34" charset="-120"/>
              </a:rPr>
              <a:t>Reduced Bureaucratic Barriers</a:t>
            </a:r>
            <a:endParaRPr lang="en-US" sz="2800" dirty="0"/>
          </a:p>
        </p:txBody>
      </p:sp>
      <p:sp>
        <p:nvSpPr>
          <p:cNvPr id="8" name="Shape 5"/>
          <p:cNvSpPr/>
          <p:nvPr/>
        </p:nvSpPr>
        <p:spPr>
          <a:xfrm>
            <a:off x="879277" y="6247924"/>
            <a:ext cx="12871847" cy="706517"/>
          </a:xfrm>
          <a:prstGeom prst="rect">
            <a:avLst/>
          </a:prstGeom>
          <a:solidFill>
            <a:srgbClr val="000000">
              <a:alpha val="4000"/>
            </a:srgbClr>
          </a:solidFill>
          <a:ln/>
        </p:spPr>
      </p:sp>
      <p:sp>
        <p:nvSpPr>
          <p:cNvPr id="9" name="Text 6"/>
          <p:cNvSpPr/>
          <p:nvPr/>
        </p:nvSpPr>
        <p:spPr>
          <a:xfrm>
            <a:off x="1126093" y="6403658"/>
            <a:ext cx="5938480" cy="395049"/>
          </a:xfrm>
          <a:prstGeom prst="rect">
            <a:avLst/>
          </a:prstGeom>
          <a:noFill/>
          <a:ln/>
        </p:spPr>
        <p:txBody>
          <a:bodyPr wrap="none" lIns="0" tIns="0" rIns="0" bIns="0" rtlCol="0" anchor="t"/>
          <a:lstStyle/>
          <a:p>
            <a:pPr marL="0" indent="0">
              <a:lnSpc>
                <a:spcPts val="3100"/>
              </a:lnSpc>
              <a:buNone/>
            </a:pPr>
            <a:r>
              <a:rPr lang="en-US" sz="2800" dirty="0">
                <a:solidFill>
                  <a:srgbClr val="272525"/>
                </a:solidFill>
                <a:latin typeface="Inter" pitchFamily="34" charset="0"/>
                <a:ea typeface="Inter" pitchFamily="34" charset="-122"/>
                <a:cs typeface="Inter" pitchFamily="34" charset="-120"/>
              </a:rPr>
              <a:t>National Education Standards</a:t>
            </a:r>
            <a:endParaRPr lang="en-US" sz="2800" dirty="0"/>
          </a:p>
        </p:txBody>
      </p:sp>
      <p:sp>
        <p:nvSpPr>
          <p:cNvPr id="10" name="Text 7"/>
          <p:cNvSpPr/>
          <p:nvPr/>
        </p:nvSpPr>
        <p:spPr>
          <a:xfrm>
            <a:off x="7565827" y="6403658"/>
            <a:ext cx="5938480" cy="395049"/>
          </a:xfrm>
          <a:prstGeom prst="rect">
            <a:avLst/>
          </a:prstGeom>
          <a:noFill/>
          <a:ln/>
        </p:spPr>
        <p:txBody>
          <a:bodyPr wrap="none" lIns="0" tIns="0" rIns="0" bIns="0" rtlCol="0" anchor="t"/>
          <a:lstStyle/>
          <a:p>
            <a:pPr marL="0" indent="0">
              <a:lnSpc>
                <a:spcPts val="3100"/>
              </a:lnSpc>
              <a:buNone/>
            </a:pPr>
            <a:r>
              <a:rPr lang="en-US" sz="2800" dirty="0">
                <a:solidFill>
                  <a:srgbClr val="272525"/>
                </a:solidFill>
                <a:latin typeface="Inter" pitchFamily="34" charset="0"/>
                <a:ea typeface="Inter" pitchFamily="34" charset="-122"/>
                <a:cs typeface="Inter" pitchFamily="34" charset="-120"/>
              </a:rPr>
              <a:t>International Education Standards</a:t>
            </a:r>
            <a:endParaRPr lang="en-US" sz="2800" dirty="0"/>
          </a:p>
        </p:txBody>
      </p:sp>
      <p:pic>
        <p:nvPicPr>
          <p:cNvPr id="12" name="Picture 11">
            <a:extLst>
              <a:ext uri="{FF2B5EF4-FFF2-40B4-BE49-F238E27FC236}">
                <a16:creationId xmlns:a16="http://schemas.microsoft.com/office/drawing/2014/main" id="{F5B5DD32-5798-4C6E-A859-1C6F661CAF5F}"/>
              </a:ext>
            </a:extLst>
          </p:cNvPr>
          <p:cNvPicPr>
            <a:picLocks noChangeAspect="1"/>
          </p:cNvPicPr>
          <p:nvPr/>
        </p:nvPicPr>
        <p:blipFill>
          <a:blip r:embed="rId3"/>
          <a:stretch>
            <a:fillRect/>
          </a:stretch>
        </p:blipFill>
        <p:spPr>
          <a:xfrm>
            <a:off x="2488025" y="-141956"/>
            <a:ext cx="9153095" cy="35139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668536" y="525185"/>
            <a:ext cx="6870382" cy="626626"/>
          </a:xfrm>
          <a:prstGeom prst="rect">
            <a:avLst/>
          </a:prstGeom>
          <a:noFill/>
          <a:ln/>
        </p:spPr>
        <p:txBody>
          <a:bodyPr wrap="none" lIns="0" tIns="0" rIns="0" bIns="0" rtlCol="0" anchor="t"/>
          <a:lstStyle/>
          <a:p>
            <a:pPr marL="0" indent="0">
              <a:lnSpc>
                <a:spcPts val="4900"/>
              </a:lnSpc>
              <a:buNone/>
            </a:pPr>
            <a:r>
              <a:rPr lang="en-US" sz="3900" b="1" dirty="0">
                <a:solidFill>
                  <a:srgbClr val="000000"/>
                </a:solidFill>
                <a:latin typeface="Petrona Bold" pitchFamily="34" charset="0"/>
                <a:ea typeface="Petrona Bold" pitchFamily="34" charset="-122"/>
                <a:cs typeface="Petrona Bold" pitchFamily="34" charset="-120"/>
              </a:rPr>
              <a:t>Challenges and Opportunities</a:t>
            </a:r>
            <a:endParaRPr lang="en-US" sz="3900" dirty="0"/>
          </a:p>
        </p:txBody>
      </p:sp>
      <p:pic>
        <p:nvPicPr>
          <p:cNvPr id="4" name="Image 1" descr="preencoded.png"/>
          <p:cNvPicPr>
            <a:picLocks noChangeAspect="1"/>
          </p:cNvPicPr>
          <p:nvPr/>
        </p:nvPicPr>
        <p:blipFill>
          <a:blip r:embed="rId3"/>
          <a:stretch>
            <a:fillRect/>
          </a:stretch>
        </p:blipFill>
        <p:spPr>
          <a:xfrm>
            <a:off x="668536" y="1438275"/>
            <a:ext cx="477441" cy="477441"/>
          </a:xfrm>
          <a:prstGeom prst="rect">
            <a:avLst/>
          </a:prstGeom>
        </p:spPr>
      </p:pic>
      <p:sp>
        <p:nvSpPr>
          <p:cNvPr id="5" name="Text 1"/>
          <p:cNvSpPr/>
          <p:nvPr/>
        </p:nvSpPr>
        <p:spPr>
          <a:xfrm>
            <a:off x="668536" y="2106692"/>
            <a:ext cx="2506980" cy="313373"/>
          </a:xfrm>
          <a:prstGeom prst="rect">
            <a:avLst/>
          </a:prstGeom>
          <a:noFill/>
          <a:ln/>
        </p:spPr>
        <p:txBody>
          <a:bodyPr wrap="none" lIns="0" tIns="0" rIns="0" bIns="0" rtlCol="0" anchor="t"/>
          <a:lstStyle/>
          <a:p>
            <a:pPr marL="0" indent="0" algn="l">
              <a:lnSpc>
                <a:spcPts val="2450"/>
              </a:lnSpc>
              <a:buNone/>
            </a:pPr>
            <a:r>
              <a:rPr lang="en-US" sz="3600" b="1" dirty="0">
                <a:solidFill>
                  <a:srgbClr val="272525"/>
                </a:solidFill>
                <a:latin typeface="Petrona Bold" pitchFamily="34" charset="0"/>
                <a:ea typeface="Petrona Bold" pitchFamily="34" charset="-122"/>
                <a:cs typeface="Petrona Bold" pitchFamily="34" charset="-120"/>
              </a:rPr>
              <a:t>Resource Needs</a:t>
            </a:r>
            <a:endParaRPr lang="en-US" sz="3600" dirty="0"/>
          </a:p>
        </p:txBody>
      </p:sp>
      <p:sp>
        <p:nvSpPr>
          <p:cNvPr id="6" name="Text 2"/>
          <p:cNvSpPr/>
          <p:nvPr/>
        </p:nvSpPr>
        <p:spPr>
          <a:xfrm>
            <a:off x="668536" y="2534603"/>
            <a:ext cx="7285019" cy="611029"/>
          </a:xfrm>
          <a:prstGeom prst="rect">
            <a:avLst/>
          </a:prstGeom>
          <a:noFill/>
          <a:ln/>
        </p:spPr>
        <p:txBody>
          <a:bodyPr wrap="square" lIns="0" tIns="0" rIns="0" bIns="0" rtlCol="0" anchor="t"/>
          <a:lstStyle/>
          <a:p>
            <a:pPr marL="0" indent="0" algn="l">
              <a:lnSpc>
                <a:spcPts val="2400"/>
              </a:lnSpc>
              <a:buNone/>
            </a:pPr>
            <a:r>
              <a:rPr lang="en-US" sz="2400" dirty="0">
                <a:solidFill>
                  <a:srgbClr val="272525"/>
                </a:solidFill>
                <a:latin typeface="Inter" pitchFamily="34" charset="0"/>
                <a:ea typeface="Inter" pitchFamily="34" charset="-122"/>
                <a:cs typeface="Inter" pitchFamily="34" charset="-120"/>
              </a:rPr>
              <a:t>Challenges include the need for resources, faculty training, and infrastructure development.</a:t>
            </a:r>
            <a:endParaRPr lang="en-US" sz="2400" dirty="0"/>
          </a:p>
        </p:txBody>
      </p:sp>
      <p:pic>
        <p:nvPicPr>
          <p:cNvPr id="7" name="Image 2" descr="preencoded.png"/>
          <p:cNvPicPr>
            <a:picLocks noChangeAspect="1"/>
          </p:cNvPicPr>
          <p:nvPr/>
        </p:nvPicPr>
        <p:blipFill>
          <a:blip r:embed="rId4"/>
          <a:stretch>
            <a:fillRect/>
          </a:stretch>
        </p:blipFill>
        <p:spPr>
          <a:xfrm>
            <a:off x="668536" y="3718560"/>
            <a:ext cx="477441" cy="477441"/>
          </a:xfrm>
          <a:prstGeom prst="rect">
            <a:avLst/>
          </a:prstGeom>
        </p:spPr>
      </p:pic>
      <p:sp>
        <p:nvSpPr>
          <p:cNvPr id="8" name="Text 3"/>
          <p:cNvSpPr/>
          <p:nvPr/>
        </p:nvSpPr>
        <p:spPr>
          <a:xfrm>
            <a:off x="668536" y="4386977"/>
            <a:ext cx="2506980" cy="313373"/>
          </a:xfrm>
          <a:prstGeom prst="rect">
            <a:avLst/>
          </a:prstGeom>
          <a:noFill/>
          <a:ln/>
        </p:spPr>
        <p:txBody>
          <a:bodyPr wrap="none" lIns="0" tIns="0" rIns="0" bIns="0" rtlCol="0" anchor="t"/>
          <a:lstStyle/>
          <a:p>
            <a:pPr marL="0" indent="0" algn="l">
              <a:lnSpc>
                <a:spcPts val="2450"/>
              </a:lnSpc>
              <a:buNone/>
            </a:pPr>
            <a:r>
              <a:rPr lang="en-US" sz="3600" b="1" dirty="0">
                <a:solidFill>
                  <a:srgbClr val="272525"/>
                </a:solidFill>
                <a:latin typeface="Petrona Bold" pitchFamily="34" charset="0"/>
                <a:ea typeface="Petrona Bold" pitchFamily="34" charset="-122"/>
                <a:cs typeface="Petrona Bold" pitchFamily="34" charset="-120"/>
              </a:rPr>
              <a:t>Innovation</a:t>
            </a:r>
            <a:endParaRPr lang="en-US" sz="3600" dirty="0"/>
          </a:p>
        </p:txBody>
      </p:sp>
      <p:sp>
        <p:nvSpPr>
          <p:cNvPr id="9" name="Text 4"/>
          <p:cNvSpPr/>
          <p:nvPr/>
        </p:nvSpPr>
        <p:spPr>
          <a:xfrm>
            <a:off x="668536" y="4814888"/>
            <a:ext cx="7285019" cy="611029"/>
          </a:xfrm>
          <a:prstGeom prst="rect">
            <a:avLst/>
          </a:prstGeom>
          <a:noFill/>
          <a:ln/>
        </p:spPr>
        <p:txBody>
          <a:bodyPr wrap="square" lIns="0" tIns="0" rIns="0" bIns="0" rtlCol="0" anchor="t"/>
          <a:lstStyle/>
          <a:p>
            <a:pPr marL="0" indent="0" algn="l">
              <a:lnSpc>
                <a:spcPts val="2400"/>
              </a:lnSpc>
              <a:buNone/>
            </a:pPr>
            <a:r>
              <a:rPr lang="en-US" sz="2400" dirty="0">
                <a:solidFill>
                  <a:srgbClr val="272525"/>
                </a:solidFill>
                <a:latin typeface="Inter" pitchFamily="34" charset="0"/>
                <a:ea typeface="Inter" pitchFamily="34" charset="-122"/>
                <a:cs typeface="Inter" pitchFamily="34" charset="-120"/>
              </a:rPr>
              <a:t>Opportunities include the chance for HEIs to innovate, improve student outcomes, and strengthen their institutional reputation.</a:t>
            </a:r>
            <a:endParaRPr lang="en-US" sz="2400" dirty="0"/>
          </a:p>
        </p:txBody>
      </p:sp>
      <p:pic>
        <p:nvPicPr>
          <p:cNvPr id="10" name="Image 3" descr="preencoded.png"/>
          <p:cNvPicPr>
            <a:picLocks noChangeAspect="1"/>
          </p:cNvPicPr>
          <p:nvPr/>
        </p:nvPicPr>
        <p:blipFill>
          <a:blip r:embed="rId5"/>
          <a:stretch>
            <a:fillRect/>
          </a:stretch>
        </p:blipFill>
        <p:spPr>
          <a:xfrm>
            <a:off x="668536" y="5998845"/>
            <a:ext cx="477441" cy="477441"/>
          </a:xfrm>
          <a:prstGeom prst="rect">
            <a:avLst/>
          </a:prstGeom>
        </p:spPr>
      </p:pic>
      <p:sp>
        <p:nvSpPr>
          <p:cNvPr id="11" name="Text 5"/>
          <p:cNvSpPr/>
          <p:nvPr/>
        </p:nvSpPr>
        <p:spPr>
          <a:xfrm>
            <a:off x="668536" y="6667262"/>
            <a:ext cx="2846189" cy="313373"/>
          </a:xfrm>
          <a:prstGeom prst="rect">
            <a:avLst/>
          </a:prstGeom>
          <a:noFill/>
          <a:ln/>
        </p:spPr>
        <p:txBody>
          <a:bodyPr wrap="none" lIns="0" tIns="0" rIns="0" bIns="0" rtlCol="0" anchor="t"/>
          <a:lstStyle/>
          <a:p>
            <a:pPr marL="0" indent="0" algn="l">
              <a:lnSpc>
                <a:spcPts val="2450"/>
              </a:lnSpc>
              <a:buNone/>
            </a:pPr>
            <a:r>
              <a:rPr lang="en-US" sz="3600" b="1" dirty="0">
                <a:solidFill>
                  <a:srgbClr val="272525"/>
                </a:solidFill>
                <a:latin typeface="Petrona Bold" pitchFamily="34" charset="0"/>
                <a:ea typeface="Petrona Bold" pitchFamily="34" charset="-122"/>
                <a:cs typeface="Petrona Bold" pitchFamily="34" charset="-120"/>
              </a:rPr>
              <a:t>Community Engagement</a:t>
            </a:r>
            <a:endParaRPr lang="en-US" sz="3600" dirty="0"/>
          </a:p>
        </p:txBody>
      </p:sp>
      <p:sp>
        <p:nvSpPr>
          <p:cNvPr id="12" name="Text 6"/>
          <p:cNvSpPr/>
          <p:nvPr/>
        </p:nvSpPr>
        <p:spPr>
          <a:xfrm>
            <a:off x="668536" y="7095173"/>
            <a:ext cx="7285019" cy="611029"/>
          </a:xfrm>
          <a:prstGeom prst="rect">
            <a:avLst/>
          </a:prstGeom>
          <a:noFill/>
          <a:ln/>
        </p:spPr>
        <p:txBody>
          <a:bodyPr wrap="square" lIns="0" tIns="0" rIns="0" bIns="0" rtlCol="0" anchor="t"/>
          <a:lstStyle/>
          <a:p>
            <a:pPr marL="0" indent="0" algn="l">
              <a:lnSpc>
                <a:spcPts val="2400"/>
              </a:lnSpc>
              <a:buNone/>
            </a:pPr>
            <a:r>
              <a:rPr lang="en-US" sz="2400" dirty="0">
                <a:solidFill>
                  <a:srgbClr val="272525"/>
                </a:solidFill>
                <a:latin typeface="Inter" pitchFamily="34" charset="0"/>
                <a:ea typeface="Inter" pitchFamily="34" charset="-122"/>
                <a:cs typeface="Inter" pitchFamily="34" charset="-120"/>
              </a:rPr>
              <a:t>Challenges can be turned into opportunities for community engagement and development.</a:t>
            </a:r>
            <a:endParaRPr lang="en-US" sz="2400" dirty="0"/>
          </a:p>
        </p:txBody>
      </p:sp>
      <p:pic>
        <p:nvPicPr>
          <p:cNvPr id="14" name="Picture 13">
            <a:extLst>
              <a:ext uri="{FF2B5EF4-FFF2-40B4-BE49-F238E27FC236}">
                <a16:creationId xmlns:a16="http://schemas.microsoft.com/office/drawing/2014/main" id="{F018DAFD-BC22-4536-A0FA-D7E4DDEF9412}"/>
              </a:ext>
            </a:extLst>
          </p:cNvPr>
          <p:cNvPicPr>
            <a:picLocks noChangeAspect="1"/>
          </p:cNvPicPr>
          <p:nvPr/>
        </p:nvPicPr>
        <p:blipFill>
          <a:blip r:embed="rId6"/>
          <a:stretch>
            <a:fillRect/>
          </a:stretch>
        </p:blipFill>
        <p:spPr>
          <a:xfrm>
            <a:off x="8353245" y="585819"/>
            <a:ext cx="6277155" cy="68148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187559" y="550902"/>
            <a:ext cx="7741682" cy="1314688"/>
          </a:xfrm>
          <a:prstGeom prst="rect">
            <a:avLst/>
          </a:prstGeom>
          <a:noFill/>
          <a:ln/>
        </p:spPr>
        <p:txBody>
          <a:bodyPr wrap="square" lIns="0" tIns="0" rIns="0" bIns="0" rtlCol="0" anchor="t"/>
          <a:lstStyle/>
          <a:p>
            <a:pPr marL="0" indent="0">
              <a:lnSpc>
                <a:spcPts val="5150"/>
              </a:lnSpc>
              <a:buNone/>
            </a:pPr>
            <a:r>
              <a:rPr lang="en-US" sz="4100" b="1" dirty="0">
                <a:solidFill>
                  <a:srgbClr val="000000"/>
                </a:solidFill>
                <a:latin typeface="Petrona Bold" pitchFamily="34" charset="0"/>
                <a:ea typeface="Petrona Bold" pitchFamily="34" charset="-122"/>
                <a:cs typeface="Petrona Bold" pitchFamily="34" charset="-120"/>
              </a:rPr>
              <a:t>Role of Higher Education Stakeholders</a:t>
            </a:r>
            <a:endParaRPr lang="en-US" sz="4100" dirty="0"/>
          </a:p>
        </p:txBody>
      </p:sp>
      <p:sp>
        <p:nvSpPr>
          <p:cNvPr id="4" name="Shape 1"/>
          <p:cNvSpPr/>
          <p:nvPr/>
        </p:nvSpPr>
        <p:spPr>
          <a:xfrm>
            <a:off x="6476643" y="2166104"/>
            <a:ext cx="22860" cy="5512832"/>
          </a:xfrm>
          <a:prstGeom prst="roundRect">
            <a:avLst>
              <a:gd name="adj" fmla="val 368105"/>
            </a:avLst>
          </a:prstGeom>
          <a:solidFill>
            <a:srgbClr val="B2D4E5"/>
          </a:solidFill>
          <a:ln/>
        </p:spPr>
      </p:sp>
      <p:sp>
        <p:nvSpPr>
          <p:cNvPr id="5" name="Shape 2"/>
          <p:cNvSpPr/>
          <p:nvPr/>
        </p:nvSpPr>
        <p:spPr>
          <a:xfrm>
            <a:off x="6690598" y="2605445"/>
            <a:ext cx="701159" cy="22860"/>
          </a:xfrm>
          <a:prstGeom prst="roundRect">
            <a:avLst>
              <a:gd name="adj" fmla="val 368105"/>
            </a:avLst>
          </a:prstGeom>
          <a:solidFill>
            <a:srgbClr val="B2D4E5"/>
          </a:solidFill>
          <a:ln/>
        </p:spPr>
      </p:sp>
      <p:sp>
        <p:nvSpPr>
          <p:cNvPr id="6" name="Shape 3"/>
          <p:cNvSpPr/>
          <p:nvPr/>
        </p:nvSpPr>
        <p:spPr>
          <a:xfrm>
            <a:off x="6262688" y="2391489"/>
            <a:ext cx="450771" cy="450771"/>
          </a:xfrm>
          <a:prstGeom prst="roundRect">
            <a:avLst>
              <a:gd name="adj" fmla="val 18668"/>
            </a:avLst>
          </a:prstGeom>
          <a:solidFill>
            <a:srgbClr val="CCEEFF"/>
          </a:solidFill>
          <a:ln w="7620">
            <a:solidFill>
              <a:srgbClr val="B2D4E5"/>
            </a:solidFill>
            <a:prstDash val="solid"/>
          </a:ln>
        </p:spPr>
      </p:sp>
      <p:sp>
        <p:nvSpPr>
          <p:cNvPr id="7" name="Text 4"/>
          <p:cNvSpPr/>
          <p:nvPr/>
        </p:nvSpPr>
        <p:spPr>
          <a:xfrm>
            <a:off x="6420445" y="2459117"/>
            <a:ext cx="135136" cy="315516"/>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Petrona Bold" pitchFamily="34" charset="0"/>
                <a:ea typeface="Petrona Bold" pitchFamily="34" charset="-122"/>
                <a:cs typeface="Petrona Bold" pitchFamily="34" charset="-120"/>
              </a:rPr>
              <a:t>1</a:t>
            </a:r>
            <a:endParaRPr lang="en-US" sz="2450" dirty="0"/>
          </a:p>
        </p:txBody>
      </p:sp>
      <p:sp>
        <p:nvSpPr>
          <p:cNvPr id="8" name="Text 5"/>
          <p:cNvSpPr/>
          <p:nvPr/>
        </p:nvSpPr>
        <p:spPr>
          <a:xfrm>
            <a:off x="7589996" y="2366367"/>
            <a:ext cx="2629614" cy="328732"/>
          </a:xfrm>
          <a:prstGeom prst="rect">
            <a:avLst/>
          </a:prstGeom>
          <a:noFill/>
          <a:ln/>
        </p:spPr>
        <p:txBody>
          <a:bodyPr wrap="none" lIns="0" tIns="0" rIns="0" bIns="0" rtlCol="0" anchor="t"/>
          <a:lstStyle/>
          <a:p>
            <a:pPr marL="0" indent="0" algn="l">
              <a:lnSpc>
                <a:spcPts val="2550"/>
              </a:lnSpc>
              <a:buNone/>
            </a:pPr>
            <a:r>
              <a:rPr lang="en-US" sz="3600" b="1" dirty="0">
                <a:solidFill>
                  <a:srgbClr val="272525"/>
                </a:solidFill>
                <a:latin typeface="Petrona Bold" pitchFamily="34" charset="0"/>
                <a:ea typeface="Petrona Bold" pitchFamily="34" charset="-122"/>
                <a:cs typeface="Petrona Bold" pitchFamily="34" charset="-120"/>
              </a:rPr>
              <a:t>Collaboration</a:t>
            </a:r>
            <a:endParaRPr lang="en-US" sz="3600" dirty="0"/>
          </a:p>
        </p:txBody>
      </p:sp>
      <p:sp>
        <p:nvSpPr>
          <p:cNvPr id="9" name="Text 6"/>
          <p:cNvSpPr/>
          <p:nvPr/>
        </p:nvSpPr>
        <p:spPr>
          <a:xfrm>
            <a:off x="7589996" y="2815233"/>
            <a:ext cx="6994684" cy="961549"/>
          </a:xfrm>
          <a:prstGeom prst="rect">
            <a:avLst/>
          </a:prstGeom>
          <a:noFill/>
          <a:ln/>
        </p:spPr>
        <p:txBody>
          <a:bodyPr wrap="square" lIns="0" tIns="0" rIns="0" bIns="0" rtlCol="0" anchor="t"/>
          <a:lstStyle/>
          <a:p>
            <a:pPr marL="0" indent="0" algn="l">
              <a:lnSpc>
                <a:spcPts val="2500"/>
              </a:lnSpc>
              <a:buNone/>
            </a:pPr>
            <a:r>
              <a:rPr lang="en-US" sz="2000" dirty="0">
                <a:solidFill>
                  <a:srgbClr val="272525"/>
                </a:solidFill>
                <a:latin typeface="Inter" pitchFamily="34" charset="0"/>
                <a:ea typeface="Inter" pitchFamily="34" charset="-122"/>
                <a:cs typeface="Inter" pitchFamily="34" charset="-120"/>
              </a:rPr>
              <a:t>Active collaboration among HEIs, government agencies, industry partners, and civil society is crucial for successful implementation of CHED policies.</a:t>
            </a:r>
            <a:endParaRPr lang="en-US" sz="2000" dirty="0"/>
          </a:p>
        </p:txBody>
      </p:sp>
      <p:sp>
        <p:nvSpPr>
          <p:cNvPr id="10" name="Shape 7"/>
          <p:cNvSpPr/>
          <p:nvPr/>
        </p:nvSpPr>
        <p:spPr>
          <a:xfrm>
            <a:off x="6690598" y="4616648"/>
            <a:ext cx="701159" cy="22860"/>
          </a:xfrm>
          <a:prstGeom prst="roundRect">
            <a:avLst>
              <a:gd name="adj" fmla="val 368105"/>
            </a:avLst>
          </a:prstGeom>
          <a:solidFill>
            <a:srgbClr val="B2D4E5"/>
          </a:solidFill>
          <a:ln/>
        </p:spPr>
      </p:sp>
      <p:sp>
        <p:nvSpPr>
          <p:cNvPr id="11" name="Shape 8"/>
          <p:cNvSpPr/>
          <p:nvPr/>
        </p:nvSpPr>
        <p:spPr>
          <a:xfrm>
            <a:off x="6262688" y="4402693"/>
            <a:ext cx="450771" cy="450771"/>
          </a:xfrm>
          <a:prstGeom prst="roundRect">
            <a:avLst>
              <a:gd name="adj" fmla="val 18668"/>
            </a:avLst>
          </a:prstGeom>
          <a:solidFill>
            <a:srgbClr val="CCEEFF"/>
          </a:solidFill>
          <a:ln w="7620">
            <a:solidFill>
              <a:srgbClr val="B2D4E5"/>
            </a:solidFill>
            <a:prstDash val="solid"/>
          </a:ln>
        </p:spPr>
      </p:sp>
      <p:sp>
        <p:nvSpPr>
          <p:cNvPr id="12" name="Text 9"/>
          <p:cNvSpPr/>
          <p:nvPr/>
        </p:nvSpPr>
        <p:spPr>
          <a:xfrm>
            <a:off x="6398538" y="4470321"/>
            <a:ext cx="178951" cy="315516"/>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Petrona Bold" pitchFamily="34" charset="0"/>
                <a:ea typeface="Petrona Bold" pitchFamily="34" charset="-122"/>
                <a:cs typeface="Petrona Bold" pitchFamily="34" charset="-120"/>
              </a:rPr>
              <a:t>2</a:t>
            </a:r>
            <a:endParaRPr lang="en-US" sz="2450" dirty="0"/>
          </a:p>
        </p:txBody>
      </p:sp>
      <p:sp>
        <p:nvSpPr>
          <p:cNvPr id="13" name="Text 10"/>
          <p:cNvSpPr/>
          <p:nvPr/>
        </p:nvSpPr>
        <p:spPr>
          <a:xfrm>
            <a:off x="7589996" y="4377571"/>
            <a:ext cx="2629614" cy="328732"/>
          </a:xfrm>
          <a:prstGeom prst="rect">
            <a:avLst/>
          </a:prstGeom>
          <a:noFill/>
          <a:ln/>
        </p:spPr>
        <p:txBody>
          <a:bodyPr wrap="none" lIns="0" tIns="0" rIns="0" bIns="0" rtlCol="0" anchor="t"/>
          <a:lstStyle/>
          <a:p>
            <a:pPr marL="0" indent="0" algn="l">
              <a:lnSpc>
                <a:spcPts val="2550"/>
              </a:lnSpc>
              <a:buNone/>
            </a:pPr>
            <a:r>
              <a:rPr lang="en-US" sz="3600" b="1" dirty="0">
                <a:solidFill>
                  <a:srgbClr val="272525"/>
                </a:solidFill>
                <a:latin typeface="Petrona Bold" pitchFamily="34" charset="0"/>
                <a:ea typeface="Petrona Bold" pitchFamily="34" charset="-122"/>
                <a:cs typeface="Petrona Bold" pitchFamily="34" charset="-120"/>
              </a:rPr>
              <a:t>Best Practices</a:t>
            </a:r>
            <a:endParaRPr lang="en-US" sz="3600" dirty="0"/>
          </a:p>
        </p:txBody>
      </p:sp>
      <p:sp>
        <p:nvSpPr>
          <p:cNvPr id="14" name="Text 11"/>
          <p:cNvSpPr/>
          <p:nvPr/>
        </p:nvSpPr>
        <p:spPr>
          <a:xfrm>
            <a:off x="7589996" y="4826437"/>
            <a:ext cx="6994684" cy="961549"/>
          </a:xfrm>
          <a:prstGeom prst="rect">
            <a:avLst/>
          </a:prstGeom>
          <a:noFill/>
          <a:ln/>
        </p:spPr>
        <p:txBody>
          <a:bodyPr wrap="square" lIns="0" tIns="0" rIns="0" bIns="0" rtlCol="0" anchor="t"/>
          <a:lstStyle/>
          <a:p>
            <a:pPr marL="0" indent="0" algn="l">
              <a:lnSpc>
                <a:spcPts val="2500"/>
              </a:lnSpc>
              <a:buNone/>
            </a:pPr>
            <a:r>
              <a:rPr lang="en-US" sz="2000" dirty="0">
                <a:solidFill>
                  <a:srgbClr val="272525"/>
                </a:solidFill>
                <a:latin typeface="Inter" pitchFamily="34" charset="0"/>
                <a:ea typeface="Inter" pitchFamily="34" charset="-122"/>
                <a:cs typeface="Inter" pitchFamily="34" charset="-120"/>
              </a:rPr>
              <a:t>Stakeholders need to work together to address challenges, share best practices, and contribute to the continuous improvement of the education system.</a:t>
            </a:r>
            <a:endParaRPr lang="en-US" sz="2000" dirty="0"/>
          </a:p>
        </p:txBody>
      </p:sp>
      <p:sp>
        <p:nvSpPr>
          <p:cNvPr id="15" name="Shape 12"/>
          <p:cNvSpPr/>
          <p:nvPr/>
        </p:nvSpPr>
        <p:spPr>
          <a:xfrm>
            <a:off x="6690598" y="6627852"/>
            <a:ext cx="701159" cy="22860"/>
          </a:xfrm>
          <a:prstGeom prst="roundRect">
            <a:avLst>
              <a:gd name="adj" fmla="val 368105"/>
            </a:avLst>
          </a:prstGeom>
          <a:solidFill>
            <a:srgbClr val="B2D4E5"/>
          </a:solidFill>
          <a:ln/>
        </p:spPr>
      </p:sp>
      <p:sp>
        <p:nvSpPr>
          <p:cNvPr id="16" name="Shape 13"/>
          <p:cNvSpPr/>
          <p:nvPr/>
        </p:nvSpPr>
        <p:spPr>
          <a:xfrm>
            <a:off x="6262688" y="6413897"/>
            <a:ext cx="450771" cy="450771"/>
          </a:xfrm>
          <a:prstGeom prst="roundRect">
            <a:avLst>
              <a:gd name="adj" fmla="val 18668"/>
            </a:avLst>
          </a:prstGeom>
          <a:solidFill>
            <a:srgbClr val="CCEEFF"/>
          </a:solidFill>
          <a:ln w="7620">
            <a:solidFill>
              <a:srgbClr val="B2D4E5"/>
            </a:solidFill>
            <a:prstDash val="solid"/>
          </a:ln>
        </p:spPr>
      </p:sp>
      <p:sp>
        <p:nvSpPr>
          <p:cNvPr id="17" name="Text 14"/>
          <p:cNvSpPr/>
          <p:nvPr/>
        </p:nvSpPr>
        <p:spPr>
          <a:xfrm>
            <a:off x="6398776" y="6481524"/>
            <a:ext cx="178594" cy="315516"/>
          </a:xfrm>
          <a:prstGeom prst="rect">
            <a:avLst/>
          </a:prstGeom>
          <a:noFill/>
          <a:ln/>
        </p:spPr>
        <p:txBody>
          <a:bodyPr wrap="none" lIns="0" tIns="0" rIns="0" bIns="0" rtlCol="0" anchor="t"/>
          <a:lstStyle/>
          <a:p>
            <a:pPr marL="0" indent="0" algn="ctr">
              <a:lnSpc>
                <a:spcPts val="2450"/>
              </a:lnSpc>
              <a:buNone/>
            </a:pPr>
            <a:r>
              <a:rPr lang="en-US" sz="2450" b="1" dirty="0">
                <a:solidFill>
                  <a:srgbClr val="272525"/>
                </a:solidFill>
                <a:latin typeface="Petrona Bold" pitchFamily="34" charset="0"/>
                <a:ea typeface="Petrona Bold" pitchFamily="34" charset="-122"/>
                <a:cs typeface="Petrona Bold" pitchFamily="34" charset="-120"/>
              </a:rPr>
              <a:t>3</a:t>
            </a:r>
            <a:endParaRPr lang="en-US" sz="2450" dirty="0"/>
          </a:p>
        </p:txBody>
      </p:sp>
      <p:sp>
        <p:nvSpPr>
          <p:cNvPr id="18" name="Text 15"/>
          <p:cNvSpPr/>
          <p:nvPr/>
        </p:nvSpPr>
        <p:spPr>
          <a:xfrm>
            <a:off x="7589996" y="6388775"/>
            <a:ext cx="2786182" cy="328732"/>
          </a:xfrm>
          <a:prstGeom prst="rect">
            <a:avLst/>
          </a:prstGeom>
          <a:noFill/>
          <a:ln/>
        </p:spPr>
        <p:txBody>
          <a:bodyPr wrap="none" lIns="0" tIns="0" rIns="0" bIns="0" rtlCol="0" anchor="t"/>
          <a:lstStyle/>
          <a:p>
            <a:pPr marL="0" indent="0" algn="l">
              <a:lnSpc>
                <a:spcPts val="2550"/>
              </a:lnSpc>
              <a:buNone/>
            </a:pPr>
            <a:r>
              <a:rPr lang="en-US" sz="3600" b="1" dirty="0">
                <a:solidFill>
                  <a:srgbClr val="272525"/>
                </a:solidFill>
                <a:latin typeface="Petrona Bold" pitchFamily="34" charset="0"/>
                <a:ea typeface="Petrona Bold" pitchFamily="34" charset="-122"/>
                <a:cs typeface="Petrona Bold" pitchFamily="34" charset="-120"/>
              </a:rPr>
              <a:t>Transformative Impact</a:t>
            </a:r>
            <a:endParaRPr lang="en-US" sz="3600" dirty="0"/>
          </a:p>
        </p:txBody>
      </p:sp>
      <p:sp>
        <p:nvSpPr>
          <p:cNvPr id="19" name="Text 16"/>
          <p:cNvSpPr/>
          <p:nvPr/>
        </p:nvSpPr>
        <p:spPr>
          <a:xfrm>
            <a:off x="7589996" y="6837640"/>
            <a:ext cx="6994684" cy="641033"/>
          </a:xfrm>
          <a:prstGeom prst="rect">
            <a:avLst/>
          </a:prstGeom>
          <a:noFill/>
          <a:ln/>
        </p:spPr>
        <p:txBody>
          <a:bodyPr wrap="square" lIns="0" tIns="0" rIns="0" bIns="0" rtlCol="0" anchor="t"/>
          <a:lstStyle/>
          <a:p>
            <a:pPr marL="0" indent="0" algn="l">
              <a:lnSpc>
                <a:spcPts val="2500"/>
              </a:lnSpc>
              <a:buNone/>
            </a:pPr>
            <a:r>
              <a:rPr lang="en-US" sz="2000" dirty="0">
                <a:solidFill>
                  <a:srgbClr val="272525"/>
                </a:solidFill>
                <a:latin typeface="Inter" pitchFamily="34" charset="0"/>
                <a:ea typeface="Inter" pitchFamily="34" charset="-122"/>
                <a:cs typeface="Inter" pitchFamily="34" charset="-120"/>
              </a:rPr>
              <a:t>Collaboration can turn policy aspirations into real-world impacts that transform lives and communities.</a:t>
            </a:r>
            <a:endParaRPr lang="en-US" sz="2000" dirty="0"/>
          </a:p>
        </p:txBody>
      </p:sp>
      <p:pic>
        <p:nvPicPr>
          <p:cNvPr id="21" name="Picture 20">
            <a:extLst>
              <a:ext uri="{FF2B5EF4-FFF2-40B4-BE49-F238E27FC236}">
                <a16:creationId xmlns:a16="http://schemas.microsoft.com/office/drawing/2014/main" id="{F274CCBB-061F-4DB8-A691-A76C88EF03DF}"/>
              </a:ext>
            </a:extLst>
          </p:cNvPr>
          <p:cNvPicPr>
            <a:picLocks noChangeAspect="1"/>
          </p:cNvPicPr>
          <p:nvPr/>
        </p:nvPicPr>
        <p:blipFill rotWithShape="1">
          <a:blip r:embed="rId3"/>
          <a:srcRect l="20438" t="14266" r="28644" b="15428"/>
          <a:stretch/>
        </p:blipFill>
        <p:spPr>
          <a:xfrm>
            <a:off x="419675" y="1208246"/>
            <a:ext cx="5587146" cy="57858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4" name="Image 1" descr="preencoded.png"/>
          <p:cNvPicPr>
            <a:picLocks noChangeAspect="1"/>
          </p:cNvPicPr>
          <p:nvPr/>
        </p:nvPicPr>
        <p:blipFill>
          <a:blip r:embed="rId4"/>
          <a:stretch>
            <a:fillRect/>
          </a:stretch>
        </p:blipFill>
        <p:spPr>
          <a:xfrm>
            <a:off x="6252924" y="2369344"/>
            <a:ext cx="1095137" cy="1752243"/>
          </a:xfrm>
          <a:prstGeom prst="rect">
            <a:avLst/>
          </a:prstGeom>
        </p:spPr>
      </p:pic>
      <p:sp>
        <p:nvSpPr>
          <p:cNvPr id="5" name="Text 1"/>
          <p:cNvSpPr/>
          <p:nvPr/>
        </p:nvSpPr>
        <p:spPr>
          <a:xfrm>
            <a:off x="7676555" y="2588300"/>
            <a:ext cx="2874764" cy="359331"/>
          </a:xfrm>
          <a:prstGeom prst="rect">
            <a:avLst/>
          </a:prstGeom>
          <a:noFill/>
          <a:ln/>
        </p:spPr>
        <p:txBody>
          <a:bodyPr wrap="none" lIns="0" tIns="0" rIns="0" bIns="0" rtlCol="0" anchor="t"/>
          <a:lstStyle/>
          <a:p>
            <a:pPr marL="0" indent="0" algn="l">
              <a:lnSpc>
                <a:spcPts val="2800"/>
              </a:lnSpc>
              <a:buNone/>
            </a:pPr>
            <a:r>
              <a:rPr lang="en-PH" sz="2250" b="1" dirty="0">
                <a:solidFill>
                  <a:srgbClr val="272525"/>
                </a:solidFill>
                <a:latin typeface="Petrona Bold" pitchFamily="34" charset="0"/>
              </a:rPr>
              <a:t>Remain competitive and effective</a:t>
            </a:r>
            <a:endParaRPr lang="en-US" sz="2250" b="1" dirty="0">
              <a:solidFill>
                <a:srgbClr val="272525"/>
              </a:solidFill>
              <a:latin typeface="Petrona Bold" pitchFamily="34" charset="0"/>
            </a:endParaRPr>
          </a:p>
        </p:txBody>
      </p:sp>
      <p:sp>
        <p:nvSpPr>
          <p:cNvPr id="6" name="Text 2"/>
          <p:cNvSpPr/>
          <p:nvPr/>
        </p:nvSpPr>
        <p:spPr>
          <a:xfrm>
            <a:off x="7676555" y="3078956"/>
            <a:ext cx="6187321" cy="1035844"/>
          </a:xfrm>
          <a:prstGeom prst="rect">
            <a:avLst/>
          </a:prstGeom>
          <a:noFill/>
          <a:ln/>
        </p:spPr>
        <p:txBody>
          <a:bodyPr wrap="square" lIns="0" tIns="0" rIns="0" bIns="0" rtlCol="0" anchor="t"/>
          <a:lstStyle/>
          <a:p>
            <a:pPr>
              <a:lnSpc>
                <a:spcPts val="2750"/>
              </a:lnSpc>
            </a:pPr>
            <a:r>
              <a:rPr lang="en-PH" dirty="0">
                <a:latin typeface="Calibri" panose="020F0502020204030204" pitchFamily="34" charset="0"/>
                <a:ea typeface="Calibri" panose="020F0502020204030204" pitchFamily="34" charset="0"/>
                <a:cs typeface="Times New Roman" panose="02020603050405020304" pitchFamily="18" charset="0"/>
              </a:rPr>
              <a:t>By proactively engaging with these policies, institutions can better navigate challenges and seize opportunities for growth and innovation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2" descr="preencoded.png"/>
          <p:cNvPicPr>
            <a:picLocks noChangeAspect="1"/>
          </p:cNvPicPr>
          <p:nvPr/>
        </p:nvPicPr>
        <p:blipFill>
          <a:blip r:embed="rId5"/>
          <a:stretch>
            <a:fillRect/>
          </a:stretch>
        </p:blipFill>
        <p:spPr>
          <a:xfrm>
            <a:off x="6252924" y="4121587"/>
            <a:ext cx="1095137" cy="1752243"/>
          </a:xfrm>
          <a:prstGeom prst="rect">
            <a:avLst/>
          </a:prstGeom>
        </p:spPr>
      </p:pic>
      <p:sp>
        <p:nvSpPr>
          <p:cNvPr id="8" name="Text 3"/>
          <p:cNvSpPr/>
          <p:nvPr/>
        </p:nvSpPr>
        <p:spPr>
          <a:xfrm>
            <a:off x="7676555" y="4340543"/>
            <a:ext cx="2874764" cy="359331"/>
          </a:xfrm>
          <a:prstGeom prst="rect">
            <a:avLst/>
          </a:prstGeom>
          <a:noFill/>
          <a:ln/>
        </p:spPr>
        <p:txBody>
          <a:bodyPr wrap="none" lIns="0" tIns="0" rIns="0" bIns="0" rtlCol="0" anchor="t"/>
          <a:lstStyle/>
          <a:p>
            <a:pPr marL="0" indent="0" algn="l">
              <a:lnSpc>
                <a:spcPts val="2800"/>
              </a:lnSpc>
              <a:buNone/>
            </a:pPr>
            <a:r>
              <a:rPr lang="en-US" sz="2250" b="1" dirty="0">
                <a:solidFill>
                  <a:srgbClr val="272525"/>
                </a:solidFill>
                <a:latin typeface="Petrona Bold" pitchFamily="34" charset="0"/>
                <a:ea typeface="Petrona Bold" pitchFamily="34" charset="-122"/>
                <a:cs typeface="Petrona Bold" pitchFamily="34" charset="-120"/>
              </a:rPr>
              <a:t>Be dynamic</a:t>
            </a:r>
            <a:endParaRPr lang="en-US" sz="2250" dirty="0"/>
          </a:p>
        </p:txBody>
      </p:sp>
      <p:sp>
        <p:nvSpPr>
          <p:cNvPr id="9" name="Text 4"/>
          <p:cNvSpPr/>
          <p:nvPr/>
        </p:nvSpPr>
        <p:spPr>
          <a:xfrm>
            <a:off x="7676555" y="4831199"/>
            <a:ext cx="6187321" cy="701040"/>
          </a:xfrm>
          <a:prstGeom prst="rect">
            <a:avLst/>
          </a:prstGeom>
          <a:noFill/>
          <a:ln/>
        </p:spPr>
        <p:txBody>
          <a:bodyPr wrap="square" lIns="0" tIns="0" rIns="0" bIns="0" rtlCol="0" anchor="t"/>
          <a:lstStyle/>
          <a:p>
            <a:pPr marL="0" indent="0" algn="l">
              <a:lnSpc>
                <a:spcPts val="2750"/>
              </a:lnSpc>
              <a:buNone/>
            </a:pPr>
            <a:r>
              <a:rPr lang="en-PH" sz="1800" dirty="0">
                <a:effectLst/>
                <a:latin typeface="Calibri" panose="020F0502020204030204" pitchFamily="34" charset="0"/>
                <a:ea typeface="Calibri" panose="020F0502020204030204" pitchFamily="34" charset="0"/>
                <a:cs typeface="Times New Roman" panose="02020603050405020304" pitchFamily="18" charset="0"/>
              </a:rPr>
              <a:t>To remain static is to fall behind. The future of education is unfolding now—are we ready to shape it?</a:t>
            </a:r>
            <a:endParaRPr lang="en-US" sz="1700" dirty="0"/>
          </a:p>
        </p:txBody>
      </p:sp>
      <p:pic>
        <p:nvPicPr>
          <p:cNvPr id="10" name="Image 3" descr="preencoded.png"/>
          <p:cNvPicPr>
            <a:picLocks noChangeAspect="1"/>
          </p:cNvPicPr>
          <p:nvPr/>
        </p:nvPicPr>
        <p:blipFill>
          <a:blip r:embed="rId6"/>
          <a:stretch>
            <a:fillRect/>
          </a:stretch>
        </p:blipFill>
        <p:spPr>
          <a:xfrm>
            <a:off x="6252924" y="5873829"/>
            <a:ext cx="1095137" cy="1752243"/>
          </a:xfrm>
          <a:prstGeom prst="rect">
            <a:avLst/>
          </a:prstGeom>
        </p:spPr>
      </p:pic>
      <p:sp>
        <p:nvSpPr>
          <p:cNvPr id="11" name="Text 5"/>
          <p:cNvSpPr/>
          <p:nvPr/>
        </p:nvSpPr>
        <p:spPr>
          <a:xfrm>
            <a:off x="7676555" y="6092785"/>
            <a:ext cx="2874764" cy="359331"/>
          </a:xfrm>
          <a:prstGeom prst="rect">
            <a:avLst/>
          </a:prstGeom>
          <a:noFill/>
          <a:ln/>
        </p:spPr>
        <p:txBody>
          <a:bodyPr wrap="none" lIns="0" tIns="0" rIns="0" bIns="0" rtlCol="0" anchor="t"/>
          <a:lstStyle/>
          <a:p>
            <a:pPr marL="0" indent="0" algn="l">
              <a:lnSpc>
                <a:spcPts val="2800"/>
              </a:lnSpc>
              <a:buNone/>
            </a:pPr>
            <a:r>
              <a:rPr lang="en-US" sz="2250" b="1" dirty="0">
                <a:solidFill>
                  <a:srgbClr val="272525"/>
                </a:solidFill>
                <a:latin typeface="Petrona Bold" pitchFamily="34" charset="0"/>
                <a:ea typeface="Petrona Bold" pitchFamily="34" charset="-122"/>
                <a:cs typeface="Petrona Bold" pitchFamily="34" charset="-120"/>
              </a:rPr>
              <a:t>Constant Change</a:t>
            </a:r>
            <a:endParaRPr lang="en-US" sz="2250" dirty="0"/>
          </a:p>
        </p:txBody>
      </p:sp>
      <p:sp>
        <p:nvSpPr>
          <p:cNvPr id="12" name="Text 6"/>
          <p:cNvSpPr/>
          <p:nvPr/>
        </p:nvSpPr>
        <p:spPr>
          <a:xfrm>
            <a:off x="7676555" y="6583442"/>
            <a:ext cx="6187321" cy="701040"/>
          </a:xfrm>
          <a:prstGeom prst="rect">
            <a:avLst/>
          </a:prstGeom>
          <a:noFill/>
          <a:ln/>
        </p:spPr>
        <p:txBody>
          <a:bodyPr wrap="square" lIns="0" tIns="0" rIns="0" bIns="0" rtlCol="0" anchor="t"/>
          <a:lstStyle/>
          <a:p>
            <a:pPr marL="0" indent="0" algn="l">
              <a:lnSpc>
                <a:spcPts val="2750"/>
              </a:lnSpc>
              <a:buNone/>
            </a:pPr>
            <a:r>
              <a:rPr lang="en-PH" sz="1800" dirty="0">
                <a:effectLst/>
                <a:latin typeface="Calibri" panose="020F0502020204030204" pitchFamily="34" charset="0"/>
                <a:ea typeface="Calibri" panose="020F0502020204030204" pitchFamily="34" charset="0"/>
                <a:cs typeface="Times New Roman" panose="02020603050405020304" pitchFamily="18" charset="0"/>
              </a:rPr>
              <a:t>The landscape of higher education is rapidly evolving due to several transformative trends and challenges. Globalization, technological advancements, and shifting societal needs are reshaping how education is delivered, accessed, and valued</a:t>
            </a:r>
            <a:endParaRPr lang="en-US" sz="1700" dirty="0"/>
          </a:p>
        </p:txBody>
      </p:sp>
      <p:sp>
        <p:nvSpPr>
          <p:cNvPr id="13" name="Text 0">
            <a:extLst>
              <a:ext uri="{FF2B5EF4-FFF2-40B4-BE49-F238E27FC236}">
                <a16:creationId xmlns:a16="http://schemas.microsoft.com/office/drawing/2014/main" id="{578553D9-885C-4C78-84CD-728C243DC9B8}"/>
              </a:ext>
            </a:extLst>
          </p:cNvPr>
          <p:cNvSpPr/>
          <p:nvPr/>
        </p:nvSpPr>
        <p:spPr>
          <a:xfrm>
            <a:off x="6122194" y="748011"/>
            <a:ext cx="7741682" cy="1314688"/>
          </a:xfrm>
          <a:prstGeom prst="rect">
            <a:avLst/>
          </a:prstGeom>
          <a:noFill/>
          <a:ln/>
        </p:spPr>
        <p:txBody>
          <a:bodyPr wrap="square" lIns="0" tIns="0" rIns="0" bIns="0" rtlCol="0" anchor="t"/>
          <a:lstStyle/>
          <a:p>
            <a:pPr marL="0" indent="0">
              <a:lnSpc>
                <a:spcPts val="5150"/>
              </a:lnSpc>
              <a:buNone/>
            </a:pPr>
            <a:r>
              <a:rPr lang="en-PH" sz="4100" b="1" dirty="0">
                <a:solidFill>
                  <a:srgbClr val="000000"/>
                </a:solidFill>
                <a:latin typeface="Petrona Bold" pitchFamily="34" charset="0"/>
              </a:rPr>
              <a:t>How to stay updated with CHED?</a:t>
            </a:r>
            <a:endParaRPr lang="en-US" sz="4100" b="1" dirty="0">
              <a:solidFill>
                <a:srgbClr val="000000"/>
              </a:solidFill>
              <a:latin typeface="Petrona Bold"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796</Words>
  <Application>Microsoft Office PowerPoint</Application>
  <PresentationFormat>Custom</PresentationFormat>
  <Paragraphs>111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Petrona Bold</vt:lpstr>
      <vt:lpstr>Calibri</vt:lpstr>
      <vt:lpstr>Inter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Loupel Gueta</cp:lastModifiedBy>
  <cp:revision>16</cp:revision>
  <dcterms:created xsi:type="dcterms:W3CDTF">2024-10-01T02:34:22Z</dcterms:created>
  <dcterms:modified xsi:type="dcterms:W3CDTF">2024-10-01T14:15:22Z</dcterms:modified>
</cp:coreProperties>
</file>